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6" r:id="rId2"/>
    <p:sldId id="287" r:id="rId3"/>
    <p:sldId id="288" r:id="rId4"/>
    <p:sldId id="289"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8" r:id="rId22"/>
    <p:sldId id="306" r:id="rId23"/>
    <p:sldId id="309" r:id="rId24"/>
    <p:sldId id="307" r:id="rId25"/>
    <p:sldId id="285" r:id="rId2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81" d="100"/>
          <a:sy n="81" d="100"/>
        </p:scale>
        <p:origin x="88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D389F-E6D2-4A88-AC63-2FA39EAA7247}" type="datetimeFigureOut">
              <a:rPr lang="ru-RU" smtClean="0"/>
              <a:t>17.12.2023</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08260-4512-44BA-876A-580B2AB10EBD}" type="slidenum">
              <a:rPr lang="ru-RU" smtClean="0"/>
              <a:t>‹#›</a:t>
            </a:fld>
            <a:endParaRPr lang="ru-RU"/>
          </a:p>
        </p:txBody>
      </p:sp>
    </p:spTree>
    <p:extLst>
      <p:ext uri="{BB962C8B-B14F-4D97-AF65-F5344CB8AC3E}">
        <p14:creationId xmlns:p14="http://schemas.microsoft.com/office/powerpoint/2010/main" val="3520510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2B208260-4512-44BA-876A-580B2AB10EBD}" type="slidenum">
              <a:rPr lang="ru-RU" smtClean="0"/>
              <a:t>5</a:t>
            </a:fld>
            <a:endParaRPr lang="ru-RU"/>
          </a:p>
        </p:txBody>
      </p:sp>
    </p:spTree>
    <p:extLst>
      <p:ext uri="{BB962C8B-B14F-4D97-AF65-F5344CB8AC3E}">
        <p14:creationId xmlns:p14="http://schemas.microsoft.com/office/powerpoint/2010/main" val="169081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8604F-5A8F-2313-4CEB-C06811B65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3B2F224B-67ED-332A-7CD5-798C46C345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04472F9B-0771-9C3F-B123-317709751D19}"/>
              </a:ext>
            </a:extLst>
          </p:cNvPr>
          <p:cNvSpPr>
            <a:spLocks noGrp="1"/>
          </p:cNvSpPr>
          <p:nvPr>
            <p:ph type="dt" sz="half" idx="10"/>
          </p:nvPr>
        </p:nvSpPr>
        <p:spPr/>
        <p:txBody>
          <a:bodyPr/>
          <a:lstStyle/>
          <a:p>
            <a:fld id="{C5789874-9C2E-4B2A-9AEF-B8439CD52D10}" type="datetimeFigureOut">
              <a:rPr lang="ru-RU" smtClean="0"/>
              <a:t>17.12.2023</a:t>
            </a:fld>
            <a:endParaRPr lang="ru-RU"/>
          </a:p>
        </p:txBody>
      </p:sp>
      <p:sp>
        <p:nvSpPr>
          <p:cNvPr id="5" name="Footer Placeholder 4">
            <a:extLst>
              <a:ext uri="{FF2B5EF4-FFF2-40B4-BE49-F238E27FC236}">
                <a16:creationId xmlns:a16="http://schemas.microsoft.com/office/drawing/2014/main" id="{88DA9124-1C58-3524-5B66-AE883F35D8A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5F8F0C14-0576-9D41-DA60-D6085381D7BA}"/>
              </a:ext>
            </a:extLst>
          </p:cNvPr>
          <p:cNvSpPr>
            <a:spLocks noGrp="1"/>
          </p:cNvSpPr>
          <p:nvPr>
            <p:ph type="sldNum" sz="quarter" idx="12"/>
          </p:nvPr>
        </p:nvSpPr>
        <p:spPr/>
        <p:txBody>
          <a:bodyPr/>
          <a:lstStyle/>
          <a:p>
            <a:fld id="{3133A4CD-F732-4BBF-B436-DEA84036C232}" type="slidenum">
              <a:rPr lang="ru-RU" smtClean="0"/>
              <a:t>‹#›</a:t>
            </a:fld>
            <a:endParaRPr lang="ru-RU"/>
          </a:p>
        </p:txBody>
      </p:sp>
    </p:spTree>
    <p:extLst>
      <p:ext uri="{BB962C8B-B14F-4D97-AF65-F5344CB8AC3E}">
        <p14:creationId xmlns:p14="http://schemas.microsoft.com/office/powerpoint/2010/main" val="1239924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D263-5B74-7FE2-A846-341472F31B11}"/>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52491FF6-8597-BBD6-7569-3FED86FC4C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3CC82AE-A36C-332F-CC57-2FA8D4615E96}"/>
              </a:ext>
            </a:extLst>
          </p:cNvPr>
          <p:cNvSpPr>
            <a:spLocks noGrp="1"/>
          </p:cNvSpPr>
          <p:nvPr>
            <p:ph type="dt" sz="half" idx="10"/>
          </p:nvPr>
        </p:nvSpPr>
        <p:spPr/>
        <p:txBody>
          <a:bodyPr/>
          <a:lstStyle/>
          <a:p>
            <a:fld id="{C5789874-9C2E-4B2A-9AEF-B8439CD52D10}" type="datetimeFigureOut">
              <a:rPr lang="ru-RU" smtClean="0"/>
              <a:t>17.12.2023</a:t>
            </a:fld>
            <a:endParaRPr lang="ru-RU"/>
          </a:p>
        </p:txBody>
      </p:sp>
      <p:sp>
        <p:nvSpPr>
          <p:cNvPr id="5" name="Footer Placeholder 4">
            <a:extLst>
              <a:ext uri="{FF2B5EF4-FFF2-40B4-BE49-F238E27FC236}">
                <a16:creationId xmlns:a16="http://schemas.microsoft.com/office/drawing/2014/main" id="{5CC9BC61-CAA1-22A3-1E44-3210541EDA26}"/>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6E17301-C728-6E82-AD2D-B8782AE39BF1}"/>
              </a:ext>
            </a:extLst>
          </p:cNvPr>
          <p:cNvSpPr>
            <a:spLocks noGrp="1"/>
          </p:cNvSpPr>
          <p:nvPr>
            <p:ph type="sldNum" sz="quarter" idx="12"/>
          </p:nvPr>
        </p:nvSpPr>
        <p:spPr/>
        <p:txBody>
          <a:bodyPr/>
          <a:lstStyle/>
          <a:p>
            <a:fld id="{3133A4CD-F732-4BBF-B436-DEA84036C232}" type="slidenum">
              <a:rPr lang="ru-RU" smtClean="0"/>
              <a:t>‹#›</a:t>
            </a:fld>
            <a:endParaRPr lang="ru-RU"/>
          </a:p>
        </p:txBody>
      </p:sp>
    </p:spTree>
    <p:extLst>
      <p:ext uri="{BB962C8B-B14F-4D97-AF65-F5344CB8AC3E}">
        <p14:creationId xmlns:p14="http://schemas.microsoft.com/office/powerpoint/2010/main" val="438057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7344F-9BE0-FE5E-4C49-57C4122921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CE6739A3-AF93-AF85-C5BC-D8BAA809B8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BD53A2F-9CC6-77F1-1250-3BC8A71A0E71}"/>
              </a:ext>
            </a:extLst>
          </p:cNvPr>
          <p:cNvSpPr>
            <a:spLocks noGrp="1"/>
          </p:cNvSpPr>
          <p:nvPr>
            <p:ph type="dt" sz="half" idx="10"/>
          </p:nvPr>
        </p:nvSpPr>
        <p:spPr/>
        <p:txBody>
          <a:bodyPr/>
          <a:lstStyle/>
          <a:p>
            <a:fld id="{C5789874-9C2E-4B2A-9AEF-B8439CD52D10}" type="datetimeFigureOut">
              <a:rPr lang="ru-RU" smtClean="0"/>
              <a:t>17.12.2023</a:t>
            </a:fld>
            <a:endParaRPr lang="ru-RU"/>
          </a:p>
        </p:txBody>
      </p:sp>
      <p:sp>
        <p:nvSpPr>
          <p:cNvPr id="5" name="Footer Placeholder 4">
            <a:extLst>
              <a:ext uri="{FF2B5EF4-FFF2-40B4-BE49-F238E27FC236}">
                <a16:creationId xmlns:a16="http://schemas.microsoft.com/office/drawing/2014/main" id="{0345222F-4D8F-D952-324D-A10F622B7A7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33B8E75-178D-19A3-6296-3E5E77E80931}"/>
              </a:ext>
            </a:extLst>
          </p:cNvPr>
          <p:cNvSpPr>
            <a:spLocks noGrp="1"/>
          </p:cNvSpPr>
          <p:nvPr>
            <p:ph type="sldNum" sz="quarter" idx="12"/>
          </p:nvPr>
        </p:nvSpPr>
        <p:spPr/>
        <p:txBody>
          <a:bodyPr/>
          <a:lstStyle/>
          <a:p>
            <a:fld id="{3133A4CD-F732-4BBF-B436-DEA84036C232}" type="slidenum">
              <a:rPr lang="ru-RU" smtClean="0"/>
              <a:t>‹#›</a:t>
            </a:fld>
            <a:endParaRPr lang="ru-RU"/>
          </a:p>
        </p:txBody>
      </p:sp>
    </p:spTree>
    <p:extLst>
      <p:ext uri="{BB962C8B-B14F-4D97-AF65-F5344CB8AC3E}">
        <p14:creationId xmlns:p14="http://schemas.microsoft.com/office/powerpoint/2010/main" val="1015830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a:extLst>
              <a:ext uri="{FF2B5EF4-FFF2-40B4-BE49-F238E27FC236}">
                <a16:creationId xmlns:a16="http://schemas.microsoft.com/office/drawing/2014/main" id="{BA292C80-0DA8-194A-9A66-279048FA2A54}"/>
              </a:ext>
            </a:extLst>
          </p:cNvPr>
          <p:cNvPicPr>
            <a:picLocks noChangeAspect="1"/>
          </p:cNvPicPr>
          <p:nvPr userDrawn="1"/>
        </p:nvPicPr>
        <p:blipFill>
          <a:blip r:embed="rId3"/>
          <a:src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a:prstGeom prst="rect">
            <a:avLst/>
          </a:prstGeo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en-US" sz="4400" dirty="0">
                <a:solidFill>
                  <a:srgbClr val="102D69"/>
                </a:solidFill>
                <a:latin typeface="HSE Sans" panose="02000000000000000000" pitchFamily="2" charset="0"/>
              </a:rPr>
              <a:t>Name of presentation can be specified in two or three lines </a:t>
            </a:r>
            <a:r>
              <a:rPr lang="ru-RU" sz="4400" dirty="0">
                <a:solidFill>
                  <a:srgbClr val="102D69"/>
                </a:solidFill>
                <a:latin typeface="HSE Sans" panose="02000000000000000000" pitchFamily="2" charset="0"/>
              </a:rPr>
              <a:t>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a:prstGeom prst="rect">
            <a:avLst/>
          </a:prstGeo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en-GB" sz="1600" dirty="0">
                <a:latin typeface="HSE Sans" panose="02000000000000000000" pitchFamily="2" charset="0"/>
              </a:rPr>
              <a:t>Name of faculty in two lines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GB" sz="1200" dirty="0">
                <a:latin typeface="HSE Sans" panose="02000000000000000000" pitchFamily="2" charset="0"/>
              </a:rPr>
              <a:t>Name of subdivision in two or three lines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US" sz="1200" dirty="0">
                <a:latin typeface="HSE Sans" panose="02000000000000000000" pitchFamily="2" charset="0"/>
              </a:rPr>
              <a:t>Moscow</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r>
              <a:rPr lang="en-US" sz="1600" dirty="0">
                <a:latin typeface="HSE Sans" panose="02000000000000000000" pitchFamily="2" charset="0"/>
              </a:rPr>
              <a:t>If you need more space, please use a subheading (16 </a:t>
            </a:r>
            <a:r>
              <a:rPr lang="en-US" sz="1600" dirty="0" err="1">
                <a:latin typeface="HSE Sans" panose="02000000000000000000" pitchFamily="2" charset="0"/>
              </a:rPr>
              <a:t>pt</a:t>
            </a:r>
            <a:r>
              <a:rPr lang="en-US"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71416704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prstGeom prst="rect">
            <a:avLst/>
          </a:prstGeo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algn="ctr"/>
            <a:r>
              <a:rPr lang="en-US" sz="2800" dirty="0">
                <a:solidFill>
                  <a:schemeClr val="tx1"/>
                </a:solidFill>
                <a:latin typeface="HSE Sans" panose="02000000000000000000" pitchFamily="2" charset="0"/>
              </a:rPr>
              <a:t>You can place an illustration or photograph here so that your slide doesn’t look empty</a:t>
            </a:r>
            <a:endParaRPr lang="x-none" sz="2800" dirty="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Moderately sized bits of text can be presented in a single column, but they shouldn’t take up the whole screen. A text that is arranged in a long line might be too hard to read; always bear in mind the perspective of those who will be viewing your presentation. Try to limit each line to seven to 10 words. More than that might put your audience to sleep. </a:t>
            </a:r>
            <a:r>
              <a:rPr lang="en-US" sz="1300" i="1" dirty="0">
                <a:latin typeface="HSE Sans" panose="02000000000000000000" pitchFamily="2" charset="0"/>
              </a:rPr>
              <a:t>If you have space left and wish to make your slide more visual, you can include a small image nearby, which should illustrate or supplement your text.</a:t>
            </a:r>
            <a:endParaRPr lang="ru-RU" sz="1300" i="1" dirty="0">
              <a:latin typeface="HSE Sans" panose="02000000000000000000" pitchFamily="2" charset="0"/>
            </a:endParaRP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740423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9D694F-3582-1641-94D9-87F2A3453FC3}"/>
              </a:ext>
            </a:extLst>
          </p:cNvPr>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x-none"/>
          </a:p>
        </p:txBody>
      </p:sp>
      <p:pic>
        <p:nvPicPr>
          <p:cNvPr id="4" name="Picture 3" descr="A blue circle with white text&#10;&#10;Description automatically generated with low confidence">
            <a:extLst>
              <a:ext uri="{FF2B5EF4-FFF2-40B4-BE49-F238E27FC236}">
                <a16:creationId xmlns:a16="http://schemas.microsoft.com/office/drawing/2014/main" id="{CFAE9005-17A7-5047-B315-642E9FB4F328}"/>
              </a:ext>
            </a:extLst>
          </p:cNvPr>
          <p:cNvPicPr>
            <a:picLocks noChangeAspect="1"/>
          </p:cNvPicPr>
          <p:nvPr userDrawn="1"/>
        </p:nvPicPr>
        <p:blipFill>
          <a:blip r:embed="rId3"/>
          <a:stretch>
            <a:fillRect/>
          </a:stretch>
        </p:blipFill>
        <p:spPr>
          <a:xfrm>
            <a:off x="5310809" y="2643809"/>
            <a:ext cx="1570383" cy="1570383"/>
          </a:xfrm>
          <a:prstGeom prst="rect">
            <a:avLst/>
          </a:prstGeom>
        </p:spPr>
      </p:pic>
    </p:spTree>
    <p:extLst>
      <p:ext uri="{BB962C8B-B14F-4D97-AF65-F5344CB8AC3E}">
        <p14:creationId xmlns:p14="http://schemas.microsoft.com/office/powerpoint/2010/main" val="387707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F9A8-1A15-34AC-C27A-7EF6A1A4AA88}"/>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59D5DD0-E300-CEFE-B5E6-E0DEB08364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E5979C3A-CFC4-7827-45A2-0F54962FBFF3}"/>
              </a:ext>
            </a:extLst>
          </p:cNvPr>
          <p:cNvSpPr>
            <a:spLocks noGrp="1"/>
          </p:cNvSpPr>
          <p:nvPr>
            <p:ph type="dt" sz="half" idx="10"/>
          </p:nvPr>
        </p:nvSpPr>
        <p:spPr/>
        <p:txBody>
          <a:bodyPr/>
          <a:lstStyle/>
          <a:p>
            <a:fld id="{C5789874-9C2E-4B2A-9AEF-B8439CD52D10}" type="datetimeFigureOut">
              <a:rPr lang="ru-RU" smtClean="0"/>
              <a:t>17.12.2023</a:t>
            </a:fld>
            <a:endParaRPr lang="ru-RU"/>
          </a:p>
        </p:txBody>
      </p:sp>
      <p:sp>
        <p:nvSpPr>
          <p:cNvPr id="5" name="Footer Placeholder 4">
            <a:extLst>
              <a:ext uri="{FF2B5EF4-FFF2-40B4-BE49-F238E27FC236}">
                <a16:creationId xmlns:a16="http://schemas.microsoft.com/office/drawing/2014/main" id="{DA3F0699-8AB4-0538-309E-367ABEABEF7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647113D7-1944-820F-3F0F-C50D5D33E328}"/>
              </a:ext>
            </a:extLst>
          </p:cNvPr>
          <p:cNvSpPr>
            <a:spLocks noGrp="1"/>
          </p:cNvSpPr>
          <p:nvPr>
            <p:ph type="sldNum" sz="quarter" idx="12"/>
          </p:nvPr>
        </p:nvSpPr>
        <p:spPr/>
        <p:txBody>
          <a:bodyPr/>
          <a:lstStyle/>
          <a:p>
            <a:fld id="{3133A4CD-F732-4BBF-B436-DEA84036C232}" type="slidenum">
              <a:rPr lang="ru-RU" smtClean="0"/>
              <a:t>‹#›</a:t>
            </a:fld>
            <a:endParaRPr lang="ru-RU"/>
          </a:p>
        </p:txBody>
      </p:sp>
    </p:spTree>
    <p:extLst>
      <p:ext uri="{BB962C8B-B14F-4D97-AF65-F5344CB8AC3E}">
        <p14:creationId xmlns:p14="http://schemas.microsoft.com/office/powerpoint/2010/main" val="82224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AB472-939E-0F6D-38B0-F5634C5418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26D55132-95E5-3310-4202-AF6556BCCC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4A3B64-5839-7EB9-6FD1-7003F1D3EF78}"/>
              </a:ext>
            </a:extLst>
          </p:cNvPr>
          <p:cNvSpPr>
            <a:spLocks noGrp="1"/>
          </p:cNvSpPr>
          <p:nvPr>
            <p:ph type="dt" sz="half" idx="10"/>
          </p:nvPr>
        </p:nvSpPr>
        <p:spPr/>
        <p:txBody>
          <a:bodyPr/>
          <a:lstStyle/>
          <a:p>
            <a:fld id="{C5789874-9C2E-4B2A-9AEF-B8439CD52D10}" type="datetimeFigureOut">
              <a:rPr lang="ru-RU" smtClean="0"/>
              <a:t>17.12.2023</a:t>
            </a:fld>
            <a:endParaRPr lang="ru-RU"/>
          </a:p>
        </p:txBody>
      </p:sp>
      <p:sp>
        <p:nvSpPr>
          <p:cNvPr id="5" name="Footer Placeholder 4">
            <a:extLst>
              <a:ext uri="{FF2B5EF4-FFF2-40B4-BE49-F238E27FC236}">
                <a16:creationId xmlns:a16="http://schemas.microsoft.com/office/drawing/2014/main" id="{D8C9F266-CDB9-8479-40B3-4421CB1E0BF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D7D81CE-5232-DD79-03B8-4ABDD278FE65}"/>
              </a:ext>
            </a:extLst>
          </p:cNvPr>
          <p:cNvSpPr>
            <a:spLocks noGrp="1"/>
          </p:cNvSpPr>
          <p:nvPr>
            <p:ph type="sldNum" sz="quarter" idx="12"/>
          </p:nvPr>
        </p:nvSpPr>
        <p:spPr/>
        <p:txBody>
          <a:bodyPr/>
          <a:lstStyle/>
          <a:p>
            <a:fld id="{3133A4CD-F732-4BBF-B436-DEA84036C232}" type="slidenum">
              <a:rPr lang="ru-RU" smtClean="0"/>
              <a:t>‹#›</a:t>
            </a:fld>
            <a:endParaRPr lang="ru-RU"/>
          </a:p>
        </p:txBody>
      </p:sp>
    </p:spTree>
    <p:extLst>
      <p:ext uri="{BB962C8B-B14F-4D97-AF65-F5344CB8AC3E}">
        <p14:creationId xmlns:p14="http://schemas.microsoft.com/office/powerpoint/2010/main" val="2873076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A23C-2F72-6FA3-FB9B-583B65C32914}"/>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FEF884A2-8C58-5C60-38DA-4AA2678E7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04F3CC5F-38ED-D854-EAAE-021C77BA6F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28FF980-F196-83E9-E57E-7A08D2F351AD}"/>
              </a:ext>
            </a:extLst>
          </p:cNvPr>
          <p:cNvSpPr>
            <a:spLocks noGrp="1"/>
          </p:cNvSpPr>
          <p:nvPr>
            <p:ph type="dt" sz="half" idx="10"/>
          </p:nvPr>
        </p:nvSpPr>
        <p:spPr/>
        <p:txBody>
          <a:bodyPr/>
          <a:lstStyle/>
          <a:p>
            <a:fld id="{C5789874-9C2E-4B2A-9AEF-B8439CD52D10}" type="datetimeFigureOut">
              <a:rPr lang="ru-RU" smtClean="0"/>
              <a:t>17.12.2023</a:t>
            </a:fld>
            <a:endParaRPr lang="ru-RU"/>
          </a:p>
        </p:txBody>
      </p:sp>
      <p:sp>
        <p:nvSpPr>
          <p:cNvPr id="6" name="Footer Placeholder 5">
            <a:extLst>
              <a:ext uri="{FF2B5EF4-FFF2-40B4-BE49-F238E27FC236}">
                <a16:creationId xmlns:a16="http://schemas.microsoft.com/office/drawing/2014/main" id="{4DE85D13-B73E-C747-0779-49EC84D95F03}"/>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EE63E8DD-C035-97AD-5A8F-D7462E3AAA4E}"/>
              </a:ext>
            </a:extLst>
          </p:cNvPr>
          <p:cNvSpPr>
            <a:spLocks noGrp="1"/>
          </p:cNvSpPr>
          <p:nvPr>
            <p:ph type="sldNum" sz="quarter" idx="12"/>
          </p:nvPr>
        </p:nvSpPr>
        <p:spPr/>
        <p:txBody>
          <a:bodyPr/>
          <a:lstStyle/>
          <a:p>
            <a:fld id="{3133A4CD-F732-4BBF-B436-DEA84036C232}" type="slidenum">
              <a:rPr lang="ru-RU" smtClean="0"/>
              <a:t>‹#›</a:t>
            </a:fld>
            <a:endParaRPr lang="ru-RU"/>
          </a:p>
        </p:txBody>
      </p:sp>
    </p:spTree>
    <p:extLst>
      <p:ext uri="{BB962C8B-B14F-4D97-AF65-F5344CB8AC3E}">
        <p14:creationId xmlns:p14="http://schemas.microsoft.com/office/powerpoint/2010/main" val="3531996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79D2-F986-6F51-329D-886060B489B2}"/>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F4FAF597-349B-DFAD-D81C-5552B61D66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497F71-9BB9-3AE9-C2C1-5904151A11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C3809AFD-093B-6E26-B99F-9E3DE6B666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803214-8FEB-046D-19C3-A509051CDA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4BE370A-A83F-1668-C340-D7BAF83D7D29}"/>
              </a:ext>
            </a:extLst>
          </p:cNvPr>
          <p:cNvSpPr>
            <a:spLocks noGrp="1"/>
          </p:cNvSpPr>
          <p:nvPr>
            <p:ph type="dt" sz="half" idx="10"/>
          </p:nvPr>
        </p:nvSpPr>
        <p:spPr/>
        <p:txBody>
          <a:bodyPr/>
          <a:lstStyle/>
          <a:p>
            <a:fld id="{C5789874-9C2E-4B2A-9AEF-B8439CD52D10}" type="datetimeFigureOut">
              <a:rPr lang="ru-RU" smtClean="0"/>
              <a:t>17.12.2023</a:t>
            </a:fld>
            <a:endParaRPr lang="ru-RU"/>
          </a:p>
        </p:txBody>
      </p:sp>
      <p:sp>
        <p:nvSpPr>
          <p:cNvPr id="8" name="Footer Placeholder 7">
            <a:extLst>
              <a:ext uri="{FF2B5EF4-FFF2-40B4-BE49-F238E27FC236}">
                <a16:creationId xmlns:a16="http://schemas.microsoft.com/office/drawing/2014/main" id="{80902CB6-8B2B-9E62-7402-7CC97287402A}"/>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35ADFF2B-C396-CA0F-79B2-94F720FAFC27}"/>
              </a:ext>
            </a:extLst>
          </p:cNvPr>
          <p:cNvSpPr>
            <a:spLocks noGrp="1"/>
          </p:cNvSpPr>
          <p:nvPr>
            <p:ph type="sldNum" sz="quarter" idx="12"/>
          </p:nvPr>
        </p:nvSpPr>
        <p:spPr/>
        <p:txBody>
          <a:bodyPr/>
          <a:lstStyle/>
          <a:p>
            <a:fld id="{3133A4CD-F732-4BBF-B436-DEA84036C232}" type="slidenum">
              <a:rPr lang="ru-RU" smtClean="0"/>
              <a:t>‹#›</a:t>
            </a:fld>
            <a:endParaRPr lang="ru-RU"/>
          </a:p>
        </p:txBody>
      </p:sp>
    </p:spTree>
    <p:extLst>
      <p:ext uri="{BB962C8B-B14F-4D97-AF65-F5344CB8AC3E}">
        <p14:creationId xmlns:p14="http://schemas.microsoft.com/office/powerpoint/2010/main" val="3452251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A1A5-B033-A56B-6617-1433C1107DB7}"/>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D5CCF97E-BF7D-BAFF-1D42-A1D26818A742}"/>
              </a:ext>
            </a:extLst>
          </p:cNvPr>
          <p:cNvSpPr>
            <a:spLocks noGrp="1"/>
          </p:cNvSpPr>
          <p:nvPr>
            <p:ph type="dt" sz="half" idx="10"/>
          </p:nvPr>
        </p:nvSpPr>
        <p:spPr/>
        <p:txBody>
          <a:bodyPr/>
          <a:lstStyle/>
          <a:p>
            <a:fld id="{C5789874-9C2E-4B2A-9AEF-B8439CD52D10}" type="datetimeFigureOut">
              <a:rPr lang="ru-RU" smtClean="0"/>
              <a:t>17.12.2023</a:t>
            </a:fld>
            <a:endParaRPr lang="ru-RU"/>
          </a:p>
        </p:txBody>
      </p:sp>
      <p:sp>
        <p:nvSpPr>
          <p:cNvPr id="4" name="Footer Placeholder 3">
            <a:extLst>
              <a:ext uri="{FF2B5EF4-FFF2-40B4-BE49-F238E27FC236}">
                <a16:creationId xmlns:a16="http://schemas.microsoft.com/office/drawing/2014/main" id="{4810634F-EE44-86F6-8F85-BDEB328B9958}"/>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F30777E8-1D9E-442A-E9D5-B29ED43C4521}"/>
              </a:ext>
            </a:extLst>
          </p:cNvPr>
          <p:cNvSpPr>
            <a:spLocks noGrp="1"/>
          </p:cNvSpPr>
          <p:nvPr>
            <p:ph type="sldNum" sz="quarter" idx="12"/>
          </p:nvPr>
        </p:nvSpPr>
        <p:spPr/>
        <p:txBody>
          <a:bodyPr/>
          <a:lstStyle/>
          <a:p>
            <a:fld id="{3133A4CD-F732-4BBF-B436-DEA84036C232}" type="slidenum">
              <a:rPr lang="ru-RU" smtClean="0"/>
              <a:t>‹#›</a:t>
            </a:fld>
            <a:endParaRPr lang="ru-RU"/>
          </a:p>
        </p:txBody>
      </p:sp>
    </p:spTree>
    <p:extLst>
      <p:ext uri="{BB962C8B-B14F-4D97-AF65-F5344CB8AC3E}">
        <p14:creationId xmlns:p14="http://schemas.microsoft.com/office/powerpoint/2010/main" val="2501699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70518-3258-1449-13A3-036A94E0B23B}"/>
              </a:ext>
            </a:extLst>
          </p:cNvPr>
          <p:cNvSpPr>
            <a:spLocks noGrp="1"/>
          </p:cNvSpPr>
          <p:nvPr>
            <p:ph type="dt" sz="half" idx="10"/>
          </p:nvPr>
        </p:nvSpPr>
        <p:spPr/>
        <p:txBody>
          <a:bodyPr/>
          <a:lstStyle/>
          <a:p>
            <a:fld id="{C5789874-9C2E-4B2A-9AEF-B8439CD52D10}" type="datetimeFigureOut">
              <a:rPr lang="ru-RU" smtClean="0"/>
              <a:t>17.12.2023</a:t>
            </a:fld>
            <a:endParaRPr lang="ru-RU"/>
          </a:p>
        </p:txBody>
      </p:sp>
      <p:sp>
        <p:nvSpPr>
          <p:cNvPr id="3" name="Footer Placeholder 2">
            <a:extLst>
              <a:ext uri="{FF2B5EF4-FFF2-40B4-BE49-F238E27FC236}">
                <a16:creationId xmlns:a16="http://schemas.microsoft.com/office/drawing/2014/main" id="{45B3E583-2FF8-56D1-1F7B-DA5DF63201E1}"/>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B945F76A-FD5D-9E9C-8AE2-5DB4ED01176F}"/>
              </a:ext>
            </a:extLst>
          </p:cNvPr>
          <p:cNvSpPr>
            <a:spLocks noGrp="1"/>
          </p:cNvSpPr>
          <p:nvPr>
            <p:ph type="sldNum" sz="quarter" idx="12"/>
          </p:nvPr>
        </p:nvSpPr>
        <p:spPr/>
        <p:txBody>
          <a:bodyPr/>
          <a:lstStyle/>
          <a:p>
            <a:fld id="{3133A4CD-F732-4BBF-B436-DEA84036C232}" type="slidenum">
              <a:rPr lang="ru-RU" smtClean="0"/>
              <a:t>‹#›</a:t>
            </a:fld>
            <a:endParaRPr lang="ru-RU"/>
          </a:p>
        </p:txBody>
      </p:sp>
    </p:spTree>
    <p:extLst>
      <p:ext uri="{BB962C8B-B14F-4D97-AF65-F5344CB8AC3E}">
        <p14:creationId xmlns:p14="http://schemas.microsoft.com/office/powerpoint/2010/main" val="1966980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CE04-B790-B506-DF28-0BCB085F7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696793B0-56A2-9717-4387-75377C0E6C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07F8CF0D-EF54-91D6-EEE3-0A0872C98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19777F-B7D9-E170-891E-75D76E6EC025}"/>
              </a:ext>
            </a:extLst>
          </p:cNvPr>
          <p:cNvSpPr>
            <a:spLocks noGrp="1"/>
          </p:cNvSpPr>
          <p:nvPr>
            <p:ph type="dt" sz="half" idx="10"/>
          </p:nvPr>
        </p:nvSpPr>
        <p:spPr/>
        <p:txBody>
          <a:bodyPr/>
          <a:lstStyle/>
          <a:p>
            <a:fld id="{C5789874-9C2E-4B2A-9AEF-B8439CD52D10}" type="datetimeFigureOut">
              <a:rPr lang="ru-RU" smtClean="0"/>
              <a:t>17.12.2023</a:t>
            </a:fld>
            <a:endParaRPr lang="ru-RU"/>
          </a:p>
        </p:txBody>
      </p:sp>
      <p:sp>
        <p:nvSpPr>
          <p:cNvPr id="6" name="Footer Placeholder 5">
            <a:extLst>
              <a:ext uri="{FF2B5EF4-FFF2-40B4-BE49-F238E27FC236}">
                <a16:creationId xmlns:a16="http://schemas.microsoft.com/office/drawing/2014/main" id="{BB3110CC-86E7-2FE9-5225-260F8216B2E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BAE6850-BD42-F223-DF8B-DF288DC5A82A}"/>
              </a:ext>
            </a:extLst>
          </p:cNvPr>
          <p:cNvSpPr>
            <a:spLocks noGrp="1"/>
          </p:cNvSpPr>
          <p:nvPr>
            <p:ph type="sldNum" sz="quarter" idx="12"/>
          </p:nvPr>
        </p:nvSpPr>
        <p:spPr/>
        <p:txBody>
          <a:bodyPr/>
          <a:lstStyle/>
          <a:p>
            <a:fld id="{3133A4CD-F732-4BBF-B436-DEA84036C232}" type="slidenum">
              <a:rPr lang="ru-RU" smtClean="0"/>
              <a:t>‹#›</a:t>
            </a:fld>
            <a:endParaRPr lang="ru-RU"/>
          </a:p>
        </p:txBody>
      </p:sp>
    </p:spTree>
    <p:extLst>
      <p:ext uri="{BB962C8B-B14F-4D97-AF65-F5344CB8AC3E}">
        <p14:creationId xmlns:p14="http://schemas.microsoft.com/office/powerpoint/2010/main" val="327542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AC0B-FC2F-C16F-F4B5-B3969216D7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78C3E727-874B-AB3D-047F-D09B897247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6B3F7230-7FFE-B39C-0E52-BB5F7F4D75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7462EC-5F5F-B631-DFF8-66EDF6640FB5}"/>
              </a:ext>
            </a:extLst>
          </p:cNvPr>
          <p:cNvSpPr>
            <a:spLocks noGrp="1"/>
          </p:cNvSpPr>
          <p:nvPr>
            <p:ph type="dt" sz="half" idx="10"/>
          </p:nvPr>
        </p:nvSpPr>
        <p:spPr/>
        <p:txBody>
          <a:bodyPr/>
          <a:lstStyle/>
          <a:p>
            <a:fld id="{C5789874-9C2E-4B2A-9AEF-B8439CD52D10}" type="datetimeFigureOut">
              <a:rPr lang="ru-RU" smtClean="0"/>
              <a:t>17.12.2023</a:t>
            </a:fld>
            <a:endParaRPr lang="ru-RU"/>
          </a:p>
        </p:txBody>
      </p:sp>
      <p:sp>
        <p:nvSpPr>
          <p:cNvPr id="6" name="Footer Placeholder 5">
            <a:extLst>
              <a:ext uri="{FF2B5EF4-FFF2-40B4-BE49-F238E27FC236}">
                <a16:creationId xmlns:a16="http://schemas.microsoft.com/office/drawing/2014/main" id="{4DCD4EB7-682B-0954-4C49-B91DC3AFD1F2}"/>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5A330B40-D9FD-2BC0-584B-454B6F026EE6}"/>
              </a:ext>
            </a:extLst>
          </p:cNvPr>
          <p:cNvSpPr>
            <a:spLocks noGrp="1"/>
          </p:cNvSpPr>
          <p:nvPr>
            <p:ph type="sldNum" sz="quarter" idx="12"/>
          </p:nvPr>
        </p:nvSpPr>
        <p:spPr/>
        <p:txBody>
          <a:bodyPr/>
          <a:lstStyle/>
          <a:p>
            <a:fld id="{3133A4CD-F732-4BBF-B436-DEA84036C232}" type="slidenum">
              <a:rPr lang="ru-RU" smtClean="0"/>
              <a:t>‹#›</a:t>
            </a:fld>
            <a:endParaRPr lang="ru-RU"/>
          </a:p>
        </p:txBody>
      </p:sp>
    </p:spTree>
    <p:extLst>
      <p:ext uri="{BB962C8B-B14F-4D97-AF65-F5344CB8AC3E}">
        <p14:creationId xmlns:p14="http://schemas.microsoft.com/office/powerpoint/2010/main" val="338489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44C63-2C0E-373C-4E98-9C0A5658C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BC012B9C-CE7C-2878-E4A4-F408FE2F4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C315C27F-316C-38B8-650D-F37738B1C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789874-9C2E-4B2A-9AEF-B8439CD52D10}" type="datetimeFigureOut">
              <a:rPr lang="ru-RU" smtClean="0"/>
              <a:t>17.12.2023</a:t>
            </a:fld>
            <a:endParaRPr lang="ru-RU"/>
          </a:p>
        </p:txBody>
      </p:sp>
      <p:sp>
        <p:nvSpPr>
          <p:cNvPr id="5" name="Footer Placeholder 4">
            <a:extLst>
              <a:ext uri="{FF2B5EF4-FFF2-40B4-BE49-F238E27FC236}">
                <a16:creationId xmlns:a16="http://schemas.microsoft.com/office/drawing/2014/main" id="{CED5DECB-C51B-1AA1-7664-1DC32FF89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8BAEEA57-52B0-E9B9-29B2-48F64D3DFB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33A4CD-F732-4BBF-B436-DEA84036C232}" type="slidenum">
              <a:rPr lang="ru-RU" smtClean="0"/>
              <a:t>‹#›</a:t>
            </a:fld>
            <a:endParaRPr lang="ru-RU"/>
          </a:p>
        </p:txBody>
      </p:sp>
    </p:spTree>
    <p:extLst>
      <p:ext uri="{BB962C8B-B14F-4D97-AF65-F5344CB8AC3E}">
        <p14:creationId xmlns:p14="http://schemas.microsoft.com/office/powerpoint/2010/main" val="465645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tmp"/><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757A51-BBC2-9047-B199-AE90EB17B4D4}"/>
              </a:ext>
            </a:extLst>
          </p:cNvPr>
          <p:cNvSpPr>
            <a:spLocks noGrp="1"/>
          </p:cNvSpPr>
          <p:nvPr>
            <p:ph type="title"/>
          </p:nvPr>
        </p:nvSpPr>
        <p:spPr>
          <a:xfrm>
            <a:off x="2252738" y="2888511"/>
            <a:ext cx="7634059" cy="1922392"/>
          </a:xfrm>
        </p:spPr>
        <p:txBody>
          <a:bodyPr>
            <a:normAutofit/>
          </a:bodyPr>
          <a:lstStyle/>
          <a:p>
            <a:pPr algn="ctr"/>
            <a:r>
              <a:rPr lang="en-GB" dirty="0"/>
              <a:t>Credit Risk Project</a:t>
            </a:r>
            <a:br>
              <a:rPr lang="en-GB" dirty="0"/>
            </a:br>
            <a:endParaRPr lang="ru-RU" dirty="0"/>
          </a:p>
        </p:txBody>
      </p:sp>
      <p:sp>
        <p:nvSpPr>
          <p:cNvPr id="3" name="Текст 2">
            <a:extLst>
              <a:ext uri="{FF2B5EF4-FFF2-40B4-BE49-F238E27FC236}">
                <a16:creationId xmlns:a16="http://schemas.microsoft.com/office/drawing/2014/main" id="{268EB560-A246-394A-858C-3B1CFBF03B46}"/>
              </a:ext>
            </a:extLst>
          </p:cNvPr>
          <p:cNvSpPr>
            <a:spLocks noGrp="1"/>
          </p:cNvSpPr>
          <p:nvPr>
            <p:ph type="body" sz="quarter" idx="10"/>
          </p:nvPr>
        </p:nvSpPr>
        <p:spPr/>
        <p:txBody>
          <a:bodyPr/>
          <a:lstStyle/>
          <a:p>
            <a:r>
              <a:rPr lang="en-GB" sz="1400" dirty="0"/>
              <a:t>Credit Risk Project</a:t>
            </a:r>
            <a:endParaRPr lang="ru-RU" sz="1400" dirty="0"/>
          </a:p>
        </p:txBody>
      </p:sp>
      <p:sp>
        <p:nvSpPr>
          <p:cNvPr id="4" name="Текст 3">
            <a:extLst>
              <a:ext uri="{FF2B5EF4-FFF2-40B4-BE49-F238E27FC236}">
                <a16:creationId xmlns:a16="http://schemas.microsoft.com/office/drawing/2014/main" id="{83B3283F-BF0F-3744-BA57-1A19F8F76332}"/>
              </a:ext>
            </a:extLst>
          </p:cNvPr>
          <p:cNvSpPr>
            <a:spLocks noGrp="1"/>
          </p:cNvSpPr>
          <p:nvPr>
            <p:ph type="body" sz="quarter" idx="11"/>
          </p:nvPr>
        </p:nvSpPr>
        <p:spPr/>
        <p:txBody>
          <a:bodyPr>
            <a:normAutofit/>
          </a:bodyPr>
          <a:lstStyle/>
          <a:p>
            <a:r>
              <a:rPr lang="en-GB" sz="1400" dirty="0">
                <a:solidFill>
                  <a:schemeClr val="tx1"/>
                </a:solidFill>
              </a:rPr>
              <a:t>Intro</a:t>
            </a:r>
            <a:endParaRPr lang="ru-RU" sz="1400" dirty="0">
              <a:solidFill>
                <a:schemeClr val="tx1"/>
              </a:solidFill>
            </a:endParaRPr>
          </a:p>
        </p:txBody>
      </p:sp>
      <p:sp>
        <p:nvSpPr>
          <p:cNvPr id="5" name="Текст 4">
            <a:extLst>
              <a:ext uri="{FF2B5EF4-FFF2-40B4-BE49-F238E27FC236}">
                <a16:creationId xmlns:a16="http://schemas.microsoft.com/office/drawing/2014/main" id="{CC6432FC-CD29-4D47-A915-D2737E0BEA33}"/>
              </a:ext>
            </a:extLst>
          </p:cNvPr>
          <p:cNvSpPr>
            <a:spLocks noGrp="1"/>
          </p:cNvSpPr>
          <p:nvPr>
            <p:ph type="body" idx="12"/>
          </p:nvPr>
        </p:nvSpPr>
        <p:spPr/>
        <p:txBody>
          <a:bodyPr>
            <a:normAutofit/>
          </a:bodyPr>
          <a:lstStyle/>
          <a:p>
            <a:r>
              <a:rPr lang="en-GB" sz="1400" dirty="0">
                <a:solidFill>
                  <a:schemeClr val="tx1"/>
                </a:solidFill>
              </a:rPr>
              <a:t>Title page</a:t>
            </a:r>
            <a:endParaRPr lang="ru-RU" sz="1400" dirty="0">
              <a:solidFill>
                <a:schemeClr val="tx1"/>
              </a:solidFill>
            </a:endParaRPr>
          </a:p>
        </p:txBody>
      </p:sp>
      <p:sp>
        <p:nvSpPr>
          <p:cNvPr id="6" name="Текст 5">
            <a:extLst>
              <a:ext uri="{FF2B5EF4-FFF2-40B4-BE49-F238E27FC236}">
                <a16:creationId xmlns:a16="http://schemas.microsoft.com/office/drawing/2014/main" id="{B32B7800-48A3-394E-A464-7BA3AE15CECB}"/>
              </a:ext>
            </a:extLst>
          </p:cNvPr>
          <p:cNvSpPr>
            <a:spLocks noGrp="1"/>
          </p:cNvSpPr>
          <p:nvPr>
            <p:ph type="body" sz="quarter" idx="13"/>
          </p:nvPr>
        </p:nvSpPr>
        <p:spPr/>
        <p:txBody>
          <a:bodyPr/>
          <a:lstStyle/>
          <a:p>
            <a:r>
              <a:rPr lang="en-GB" dirty="0"/>
              <a:t>by Mikhail Mitrofanov, Aleksandr Egoshin</a:t>
            </a:r>
            <a:endParaRPr lang="ru-RU" dirty="0"/>
          </a:p>
        </p:txBody>
      </p:sp>
    </p:spTree>
    <p:extLst>
      <p:ext uri="{BB962C8B-B14F-4D97-AF65-F5344CB8AC3E}">
        <p14:creationId xmlns:p14="http://schemas.microsoft.com/office/powerpoint/2010/main" val="1452210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271191" y="510294"/>
            <a:ext cx="1743670" cy="350338"/>
          </a:xfrm>
          <a:prstGeom prst="rect">
            <a:avLst/>
          </a:prstGeom>
        </p:spPr>
        <p:txBody>
          <a:bodyPr/>
          <a:lstStyle/>
          <a:p>
            <a:pPr defTabSz="758110"/>
            <a:r>
              <a:rPr lang="en-GB" sz="1400" kern="1200" dirty="0">
                <a:solidFill>
                  <a:schemeClr val="tx1"/>
                </a:solidFill>
                <a:latin typeface="+mn-lt"/>
                <a:ea typeface="+mn-ea"/>
                <a:cs typeface="+mn-cs"/>
              </a:rPr>
              <a:t>Credit Risk Project</a:t>
            </a:r>
            <a:endParaRPr lang="ru-RU"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471067" y="471589"/>
            <a:ext cx="2448965" cy="343755"/>
          </a:xfrm>
          <a:prstGeom prst="rect">
            <a:avLst/>
          </a:prstGeom>
        </p:spPr>
        <p:txBody>
          <a:bodyPr/>
          <a:lstStyle/>
          <a:p>
            <a:pPr defTabSz="758110"/>
            <a:r>
              <a:rPr lang="en-US" sz="1160" dirty="0"/>
              <a:t>Preparing the Data for the Machine Learning Algorithms</a:t>
            </a:r>
          </a:p>
          <a:p>
            <a:pPr defTabSz="758110"/>
            <a:endParaRPr lang="ru-RU" sz="14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353062" y="471588"/>
            <a:ext cx="2225329" cy="343755"/>
          </a:xfrm>
          <a:prstGeom prst="rect">
            <a:avLst/>
          </a:prstGeom>
        </p:spPr>
        <p:txBody>
          <a:bodyPr/>
          <a:lstStyle/>
          <a:p>
            <a:pPr defTabSz="758110"/>
            <a:r>
              <a:rPr lang="en-GB" sz="1400" dirty="0"/>
              <a:t>Transformation Pipeline</a:t>
            </a:r>
            <a:endParaRPr lang="ru-RU" sz="1400" dirty="0"/>
          </a:p>
        </p:txBody>
      </p:sp>
      <p:pic>
        <p:nvPicPr>
          <p:cNvPr id="3" name="Picture 2">
            <a:extLst>
              <a:ext uri="{FF2B5EF4-FFF2-40B4-BE49-F238E27FC236}">
                <a16:creationId xmlns:a16="http://schemas.microsoft.com/office/drawing/2014/main" id="{9A9407CA-85C6-9DFB-0354-ADFACD3169D0}"/>
              </a:ext>
            </a:extLst>
          </p:cNvPr>
          <p:cNvPicPr>
            <a:picLocks noChangeAspect="1"/>
          </p:cNvPicPr>
          <p:nvPr/>
        </p:nvPicPr>
        <p:blipFill>
          <a:blip r:embed="rId2"/>
          <a:stretch>
            <a:fillRect/>
          </a:stretch>
        </p:blipFill>
        <p:spPr>
          <a:xfrm>
            <a:off x="2335884" y="905920"/>
            <a:ext cx="8323868" cy="5952080"/>
          </a:xfrm>
          <a:prstGeom prst="rect">
            <a:avLst/>
          </a:prstGeom>
        </p:spPr>
      </p:pic>
    </p:spTree>
    <p:extLst>
      <p:ext uri="{BB962C8B-B14F-4D97-AF65-F5344CB8AC3E}">
        <p14:creationId xmlns:p14="http://schemas.microsoft.com/office/powerpoint/2010/main" val="2379514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332098" y="526362"/>
            <a:ext cx="1702009" cy="341968"/>
          </a:xfrm>
          <a:prstGeom prst="rect">
            <a:avLst/>
          </a:prstGeom>
        </p:spPr>
        <p:txBody>
          <a:bodyPr/>
          <a:lstStyle/>
          <a:p>
            <a:pPr defTabSz="735367"/>
            <a:r>
              <a:rPr lang="en-GB" sz="1400" kern="1200" dirty="0">
                <a:solidFill>
                  <a:schemeClr val="tx1"/>
                </a:solidFill>
                <a:latin typeface="+mn-lt"/>
                <a:ea typeface="+mn-ea"/>
                <a:cs typeface="+mn-cs"/>
              </a:rPr>
              <a:t>Credit Risk Project</a:t>
            </a:r>
            <a:endParaRPr lang="ru-RU"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527493" y="475695"/>
            <a:ext cx="2390453" cy="335542"/>
          </a:xfrm>
          <a:prstGeom prst="rect">
            <a:avLst/>
          </a:prstGeom>
        </p:spPr>
        <p:txBody>
          <a:bodyPr/>
          <a:lstStyle/>
          <a:p>
            <a:pPr defTabSz="735367"/>
            <a:r>
              <a:rPr lang="en-US" sz="1125" kern="1200" dirty="0">
                <a:solidFill>
                  <a:schemeClr val="tx1"/>
                </a:solidFill>
                <a:latin typeface="+mn-lt"/>
                <a:ea typeface="+mn-ea"/>
                <a:cs typeface="+mn-cs"/>
              </a:rPr>
              <a:t>Preparing the Data for the Machine Learning Algorithms</a:t>
            </a:r>
          </a:p>
          <a:p>
            <a:pPr defTabSz="758110"/>
            <a:endParaRPr lang="ru-RU" sz="14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524453" y="475695"/>
            <a:ext cx="2176487" cy="335542"/>
          </a:xfrm>
          <a:prstGeom prst="rect">
            <a:avLst/>
          </a:prstGeom>
        </p:spPr>
        <p:txBody>
          <a:bodyPr/>
          <a:lstStyle/>
          <a:p>
            <a:pPr defTabSz="735367"/>
            <a:r>
              <a:rPr lang="en-GB" sz="1400" kern="1200" dirty="0">
                <a:solidFill>
                  <a:schemeClr val="tx1"/>
                </a:solidFill>
                <a:latin typeface="+mn-lt"/>
                <a:ea typeface="+mn-ea"/>
                <a:cs typeface="+mn-cs"/>
              </a:rPr>
              <a:t>Transformation Pipeline</a:t>
            </a:r>
            <a:endParaRPr lang="ru-RU" sz="1600" dirty="0"/>
          </a:p>
        </p:txBody>
      </p:sp>
      <p:pic>
        <p:nvPicPr>
          <p:cNvPr id="4" name="Picture 3" descr="A screenshot of a computer&#10;&#10;Description automatically generated">
            <a:extLst>
              <a:ext uri="{FF2B5EF4-FFF2-40B4-BE49-F238E27FC236}">
                <a16:creationId xmlns:a16="http://schemas.microsoft.com/office/drawing/2014/main" id="{E7B9EBB8-1B5F-CB86-FF76-B43EA08E6FAC}"/>
              </a:ext>
            </a:extLst>
          </p:cNvPr>
          <p:cNvPicPr>
            <a:picLocks noChangeAspect="1"/>
          </p:cNvPicPr>
          <p:nvPr/>
        </p:nvPicPr>
        <p:blipFill>
          <a:blip r:embed="rId2"/>
          <a:stretch>
            <a:fillRect/>
          </a:stretch>
        </p:blipFill>
        <p:spPr>
          <a:xfrm>
            <a:off x="745332" y="1298455"/>
            <a:ext cx="10701335" cy="5281453"/>
          </a:xfrm>
          <a:prstGeom prst="rect">
            <a:avLst/>
          </a:prstGeom>
        </p:spPr>
      </p:pic>
    </p:spTree>
    <p:extLst>
      <p:ext uri="{BB962C8B-B14F-4D97-AF65-F5344CB8AC3E}">
        <p14:creationId xmlns:p14="http://schemas.microsoft.com/office/powerpoint/2010/main" val="3599980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306817" y="537572"/>
            <a:ext cx="1728614" cy="317956"/>
          </a:xfrm>
          <a:prstGeom prst="rect">
            <a:avLst/>
          </a:prstGeom>
        </p:spPr>
        <p:txBody>
          <a:bodyPr/>
          <a:lstStyle/>
          <a:p>
            <a:pPr defTabSz="676538"/>
            <a:r>
              <a:rPr lang="en-GB" sz="1400" kern="1200" dirty="0">
                <a:solidFill>
                  <a:schemeClr val="tx1"/>
                </a:solidFill>
                <a:latin typeface="+mn-lt"/>
                <a:ea typeface="+mn-ea"/>
                <a:cs typeface="+mn-cs"/>
              </a:rPr>
              <a:t>Credit Risk Project</a:t>
            </a:r>
            <a:endParaRPr lang="ru-RU" sz="24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484822" y="557637"/>
            <a:ext cx="2222601" cy="311981"/>
          </a:xfrm>
          <a:prstGeom prst="rect">
            <a:avLst/>
          </a:prstGeom>
        </p:spPr>
        <p:txBody>
          <a:bodyPr/>
          <a:lstStyle/>
          <a:p>
            <a:pPr defTabSz="676538"/>
            <a:r>
              <a:rPr lang="en-US" sz="1400" dirty="0"/>
              <a:t>Training Models</a:t>
            </a:r>
            <a:endParaRPr lang="en-US" sz="1400" kern="1200" dirty="0">
              <a:solidFill>
                <a:schemeClr val="tx1"/>
              </a:solidFill>
              <a:latin typeface="+mn-lt"/>
              <a:ea typeface="+mn-ea"/>
              <a:cs typeface="+mn-cs"/>
            </a:endParaRPr>
          </a:p>
          <a:p>
            <a:pPr defTabSz="758110"/>
            <a:endParaRPr lang="ru-RU" sz="24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484579" y="557637"/>
            <a:ext cx="2065532" cy="311981"/>
          </a:xfrm>
          <a:prstGeom prst="rect">
            <a:avLst/>
          </a:prstGeom>
        </p:spPr>
        <p:txBody>
          <a:bodyPr/>
          <a:lstStyle/>
          <a:p>
            <a:pPr defTabSz="676538"/>
            <a:r>
              <a:rPr lang="en-GB" sz="1400" dirty="0"/>
              <a:t>Logistic Regression</a:t>
            </a:r>
            <a:endParaRPr lang="ru-RU" dirty="0"/>
          </a:p>
        </p:txBody>
      </p:sp>
      <p:pic>
        <p:nvPicPr>
          <p:cNvPr id="9" name="Picture 8">
            <a:extLst>
              <a:ext uri="{FF2B5EF4-FFF2-40B4-BE49-F238E27FC236}">
                <a16:creationId xmlns:a16="http://schemas.microsoft.com/office/drawing/2014/main" id="{9DEEF2CE-E4A0-9A39-694A-4DFDEC7D7ABD}"/>
              </a:ext>
            </a:extLst>
          </p:cNvPr>
          <p:cNvPicPr>
            <a:picLocks noChangeAspect="1"/>
          </p:cNvPicPr>
          <p:nvPr/>
        </p:nvPicPr>
        <p:blipFill>
          <a:blip r:embed="rId2"/>
          <a:stretch>
            <a:fillRect/>
          </a:stretch>
        </p:blipFill>
        <p:spPr>
          <a:xfrm>
            <a:off x="235670" y="1195689"/>
            <a:ext cx="5307291" cy="2393951"/>
          </a:xfrm>
          <a:prstGeom prst="rect">
            <a:avLst/>
          </a:prstGeom>
        </p:spPr>
      </p:pic>
      <p:pic>
        <p:nvPicPr>
          <p:cNvPr id="11" name="Picture 10">
            <a:extLst>
              <a:ext uri="{FF2B5EF4-FFF2-40B4-BE49-F238E27FC236}">
                <a16:creationId xmlns:a16="http://schemas.microsoft.com/office/drawing/2014/main" id="{31A9D7EA-5A1A-D335-EB13-5D0C6FE30F05}"/>
              </a:ext>
            </a:extLst>
          </p:cNvPr>
          <p:cNvPicPr>
            <a:picLocks noChangeAspect="1"/>
          </p:cNvPicPr>
          <p:nvPr/>
        </p:nvPicPr>
        <p:blipFill>
          <a:blip r:embed="rId3"/>
          <a:stretch>
            <a:fillRect/>
          </a:stretch>
        </p:blipFill>
        <p:spPr>
          <a:xfrm>
            <a:off x="235670" y="3829882"/>
            <a:ext cx="5307290" cy="2809188"/>
          </a:xfrm>
          <a:prstGeom prst="rect">
            <a:avLst/>
          </a:prstGeom>
        </p:spPr>
      </p:pic>
      <p:pic>
        <p:nvPicPr>
          <p:cNvPr id="13" name="Picture 12">
            <a:extLst>
              <a:ext uri="{FF2B5EF4-FFF2-40B4-BE49-F238E27FC236}">
                <a16:creationId xmlns:a16="http://schemas.microsoft.com/office/drawing/2014/main" id="{9E27BEB5-28D5-24B3-58A2-D9DB79F650A1}"/>
              </a:ext>
            </a:extLst>
          </p:cNvPr>
          <p:cNvPicPr>
            <a:picLocks noChangeAspect="1"/>
          </p:cNvPicPr>
          <p:nvPr/>
        </p:nvPicPr>
        <p:blipFill>
          <a:blip r:embed="rId4"/>
          <a:stretch>
            <a:fillRect/>
          </a:stretch>
        </p:blipFill>
        <p:spPr>
          <a:xfrm>
            <a:off x="5816338" y="1166191"/>
            <a:ext cx="5929460" cy="5369768"/>
          </a:xfrm>
          <a:prstGeom prst="rect">
            <a:avLst/>
          </a:prstGeom>
        </p:spPr>
      </p:pic>
    </p:spTree>
    <p:extLst>
      <p:ext uri="{BB962C8B-B14F-4D97-AF65-F5344CB8AC3E}">
        <p14:creationId xmlns:p14="http://schemas.microsoft.com/office/powerpoint/2010/main" val="1179842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159497" y="643466"/>
            <a:ext cx="1943645" cy="301678"/>
          </a:xfrm>
          <a:prstGeom prst="rect">
            <a:avLst/>
          </a:prstGeom>
        </p:spPr>
        <p:txBody>
          <a:bodyPr/>
          <a:lstStyle/>
          <a:p>
            <a:pPr defTabSz="635946"/>
            <a:r>
              <a:rPr lang="en-GB" sz="1400" kern="1200" dirty="0">
                <a:solidFill>
                  <a:schemeClr val="tx1"/>
                </a:solidFill>
                <a:latin typeface="+mn-lt"/>
                <a:ea typeface="+mn-ea"/>
                <a:cs typeface="+mn-cs"/>
              </a:rPr>
              <a:t>Credit Risk Project</a:t>
            </a:r>
            <a:endParaRPr lang="ru-RU" sz="28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568844" y="630998"/>
            <a:ext cx="2108813" cy="296009"/>
          </a:xfrm>
          <a:prstGeom prst="rect">
            <a:avLst/>
          </a:prstGeom>
        </p:spPr>
        <p:txBody>
          <a:bodyPr/>
          <a:lstStyle/>
          <a:p>
            <a:pPr defTabSz="635946"/>
            <a:r>
              <a:rPr lang="en-US" sz="1400" kern="1200" dirty="0">
                <a:solidFill>
                  <a:schemeClr val="tx1"/>
                </a:solidFill>
                <a:latin typeface="+mn-lt"/>
                <a:ea typeface="+mn-ea"/>
                <a:cs typeface="+mn-cs"/>
              </a:rPr>
              <a:t>Training Models</a:t>
            </a:r>
          </a:p>
          <a:p>
            <a:pPr defTabSz="758110"/>
            <a:endParaRPr lang="ru-RU" sz="28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391795" y="599709"/>
            <a:ext cx="2771058" cy="301678"/>
          </a:xfrm>
          <a:prstGeom prst="rect">
            <a:avLst/>
          </a:prstGeom>
        </p:spPr>
        <p:txBody>
          <a:bodyPr/>
          <a:lstStyle/>
          <a:p>
            <a:pPr defTabSz="635946"/>
            <a:r>
              <a:rPr lang="en-GB" sz="1400" dirty="0"/>
              <a:t>Decision Tree Classifier</a:t>
            </a:r>
            <a:endParaRPr lang="ru-RU" sz="2000" dirty="0"/>
          </a:p>
        </p:txBody>
      </p:sp>
      <p:pic>
        <p:nvPicPr>
          <p:cNvPr id="3" name="Picture 2">
            <a:extLst>
              <a:ext uri="{FF2B5EF4-FFF2-40B4-BE49-F238E27FC236}">
                <a16:creationId xmlns:a16="http://schemas.microsoft.com/office/drawing/2014/main" id="{124EB7D6-2D2E-6D8F-3B1C-FB13EBF24314}"/>
              </a:ext>
            </a:extLst>
          </p:cNvPr>
          <p:cNvPicPr>
            <a:picLocks noChangeAspect="1"/>
          </p:cNvPicPr>
          <p:nvPr/>
        </p:nvPicPr>
        <p:blipFill>
          <a:blip r:embed="rId2"/>
          <a:stretch>
            <a:fillRect/>
          </a:stretch>
        </p:blipFill>
        <p:spPr>
          <a:xfrm>
            <a:off x="952577" y="5138740"/>
            <a:ext cx="3493798" cy="1719260"/>
          </a:xfrm>
          <a:prstGeom prst="rect">
            <a:avLst/>
          </a:prstGeom>
        </p:spPr>
      </p:pic>
      <p:pic>
        <p:nvPicPr>
          <p:cNvPr id="8" name="Picture 7">
            <a:extLst>
              <a:ext uri="{FF2B5EF4-FFF2-40B4-BE49-F238E27FC236}">
                <a16:creationId xmlns:a16="http://schemas.microsoft.com/office/drawing/2014/main" id="{5057666E-6FCD-19E6-9876-7A1EC0DCF98A}"/>
              </a:ext>
            </a:extLst>
          </p:cNvPr>
          <p:cNvPicPr>
            <a:picLocks noChangeAspect="1"/>
          </p:cNvPicPr>
          <p:nvPr/>
        </p:nvPicPr>
        <p:blipFill>
          <a:blip r:embed="rId3"/>
          <a:stretch>
            <a:fillRect/>
          </a:stretch>
        </p:blipFill>
        <p:spPr>
          <a:xfrm>
            <a:off x="6160866" y="5138740"/>
            <a:ext cx="5462865" cy="1599613"/>
          </a:xfrm>
          <a:prstGeom prst="rect">
            <a:avLst/>
          </a:prstGeom>
        </p:spPr>
      </p:pic>
      <p:pic>
        <p:nvPicPr>
          <p:cNvPr id="12" name="Picture 11">
            <a:extLst>
              <a:ext uri="{FF2B5EF4-FFF2-40B4-BE49-F238E27FC236}">
                <a16:creationId xmlns:a16="http://schemas.microsoft.com/office/drawing/2014/main" id="{77F23197-C1A9-AC35-AD92-825B911183E1}"/>
              </a:ext>
            </a:extLst>
          </p:cNvPr>
          <p:cNvPicPr>
            <a:picLocks noChangeAspect="1"/>
          </p:cNvPicPr>
          <p:nvPr/>
        </p:nvPicPr>
        <p:blipFill>
          <a:blip r:embed="rId4"/>
          <a:stretch>
            <a:fillRect/>
          </a:stretch>
        </p:blipFill>
        <p:spPr>
          <a:xfrm>
            <a:off x="6160866" y="958513"/>
            <a:ext cx="5462865" cy="4065974"/>
          </a:xfrm>
          <a:prstGeom prst="rect">
            <a:avLst/>
          </a:prstGeom>
        </p:spPr>
      </p:pic>
      <p:pic>
        <p:nvPicPr>
          <p:cNvPr id="15" name="Picture 14">
            <a:extLst>
              <a:ext uri="{FF2B5EF4-FFF2-40B4-BE49-F238E27FC236}">
                <a16:creationId xmlns:a16="http://schemas.microsoft.com/office/drawing/2014/main" id="{B4581E7D-E20B-8A92-8E87-132C4BA360E9}"/>
              </a:ext>
            </a:extLst>
          </p:cNvPr>
          <p:cNvPicPr>
            <a:picLocks noChangeAspect="1"/>
          </p:cNvPicPr>
          <p:nvPr/>
        </p:nvPicPr>
        <p:blipFill>
          <a:blip r:embed="rId5"/>
          <a:stretch>
            <a:fillRect/>
          </a:stretch>
        </p:blipFill>
        <p:spPr>
          <a:xfrm>
            <a:off x="298515" y="960381"/>
            <a:ext cx="5797485" cy="4191728"/>
          </a:xfrm>
          <a:prstGeom prst="rect">
            <a:avLst/>
          </a:prstGeom>
        </p:spPr>
      </p:pic>
    </p:spTree>
    <p:extLst>
      <p:ext uri="{BB962C8B-B14F-4D97-AF65-F5344CB8AC3E}">
        <p14:creationId xmlns:p14="http://schemas.microsoft.com/office/powerpoint/2010/main" val="560020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215052" y="579094"/>
            <a:ext cx="1858086" cy="277633"/>
          </a:xfrm>
          <a:prstGeom prst="rect">
            <a:avLst/>
          </a:prstGeom>
        </p:spPr>
        <p:txBody>
          <a:bodyPr/>
          <a:lstStyle/>
          <a:p>
            <a:pPr defTabSz="591430"/>
            <a:r>
              <a:rPr lang="en-GB" sz="1400" kern="1200" dirty="0">
                <a:solidFill>
                  <a:schemeClr val="tx1"/>
                </a:solidFill>
                <a:latin typeface="+mn-lt"/>
                <a:ea typeface="+mn-ea"/>
                <a:cs typeface="+mn-cs"/>
              </a:rPr>
              <a:t>Credit Risk Project</a:t>
            </a:r>
            <a:endParaRPr lang="ru-RU" sz="28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531085" y="608347"/>
            <a:ext cx="1977891" cy="277632"/>
          </a:xfrm>
          <a:prstGeom prst="rect">
            <a:avLst/>
          </a:prstGeom>
        </p:spPr>
        <p:txBody>
          <a:bodyPr/>
          <a:lstStyle/>
          <a:p>
            <a:pPr defTabSz="591430"/>
            <a:r>
              <a:rPr lang="en-US" sz="1400" kern="1200" dirty="0">
                <a:solidFill>
                  <a:schemeClr val="tx1"/>
                </a:solidFill>
                <a:latin typeface="+mn-lt"/>
                <a:ea typeface="+mn-ea"/>
                <a:cs typeface="+mn-cs"/>
              </a:rPr>
              <a:t>Training Models</a:t>
            </a:r>
          </a:p>
          <a:p>
            <a:pPr defTabSz="758110"/>
            <a:endParaRPr lang="ru-RU" sz="28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324807" y="546419"/>
            <a:ext cx="1408264" cy="277632"/>
          </a:xfrm>
          <a:prstGeom prst="rect">
            <a:avLst/>
          </a:prstGeom>
        </p:spPr>
        <p:txBody>
          <a:bodyPr/>
          <a:lstStyle/>
          <a:p>
            <a:pPr defTabSz="591430"/>
            <a:r>
              <a:rPr lang="en-GB" sz="1400" dirty="0"/>
              <a:t>Random Forest</a:t>
            </a:r>
            <a:endParaRPr lang="ru-RU" sz="2400" dirty="0"/>
          </a:p>
        </p:txBody>
      </p:sp>
      <p:pic>
        <p:nvPicPr>
          <p:cNvPr id="4" name="Picture 3">
            <a:extLst>
              <a:ext uri="{FF2B5EF4-FFF2-40B4-BE49-F238E27FC236}">
                <a16:creationId xmlns:a16="http://schemas.microsoft.com/office/drawing/2014/main" id="{BF46798B-490B-4F5F-8AD3-9B3F1FF1526C}"/>
              </a:ext>
            </a:extLst>
          </p:cNvPr>
          <p:cNvPicPr>
            <a:picLocks noChangeAspect="1"/>
          </p:cNvPicPr>
          <p:nvPr/>
        </p:nvPicPr>
        <p:blipFill>
          <a:blip r:embed="rId2"/>
          <a:stretch>
            <a:fillRect/>
          </a:stretch>
        </p:blipFill>
        <p:spPr>
          <a:xfrm>
            <a:off x="35880" y="1041620"/>
            <a:ext cx="5780457" cy="3600264"/>
          </a:xfrm>
          <a:prstGeom prst="rect">
            <a:avLst/>
          </a:prstGeom>
        </p:spPr>
      </p:pic>
      <p:pic>
        <p:nvPicPr>
          <p:cNvPr id="10" name="Picture 9">
            <a:extLst>
              <a:ext uri="{FF2B5EF4-FFF2-40B4-BE49-F238E27FC236}">
                <a16:creationId xmlns:a16="http://schemas.microsoft.com/office/drawing/2014/main" id="{124D091F-1185-AE7F-B6E8-27EBA049FAD5}"/>
              </a:ext>
            </a:extLst>
          </p:cNvPr>
          <p:cNvPicPr>
            <a:picLocks noChangeAspect="1"/>
          </p:cNvPicPr>
          <p:nvPr/>
        </p:nvPicPr>
        <p:blipFill>
          <a:blip r:embed="rId3"/>
          <a:stretch>
            <a:fillRect/>
          </a:stretch>
        </p:blipFill>
        <p:spPr>
          <a:xfrm>
            <a:off x="595377" y="4899307"/>
            <a:ext cx="4055881" cy="812963"/>
          </a:xfrm>
          <a:prstGeom prst="rect">
            <a:avLst/>
          </a:prstGeom>
        </p:spPr>
      </p:pic>
      <p:pic>
        <p:nvPicPr>
          <p:cNvPr id="13" name="Picture 12">
            <a:extLst>
              <a:ext uri="{FF2B5EF4-FFF2-40B4-BE49-F238E27FC236}">
                <a16:creationId xmlns:a16="http://schemas.microsoft.com/office/drawing/2014/main" id="{7AB876CD-E1EC-606A-C168-6A9A0D5E3CAE}"/>
              </a:ext>
            </a:extLst>
          </p:cNvPr>
          <p:cNvPicPr>
            <a:picLocks noChangeAspect="1"/>
          </p:cNvPicPr>
          <p:nvPr/>
        </p:nvPicPr>
        <p:blipFill>
          <a:blip r:embed="rId4"/>
          <a:stretch>
            <a:fillRect/>
          </a:stretch>
        </p:blipFill>
        <p:spPr>
          <a:xfrm>
            <a:off x="920470" y="5866782"/>
            <a:ext cx="3405693" cy="610833"/>
          </a:xfrm>
          <a:prstGeom prst="rect">
            <a:avLst/>
          </a:prstGeom>
        </p:spPr>
      </p:pic>
      <p:pic>
        <p:nvPicPr>
          <p:cNvPr id="16" name="Picture 15">
            <a:extLst>
              <a:ext uri="{FF2B5EF4-FFF2-40B4-BE49-F238E27FC236}">
                <a16:creationId xmlns:a16="http://schemas.microsoft.com/office/drawing/2014/main" id="{82DFEEE1-8907-3195-52D8-4114902BC2EF}"/>
              </a:ext>
            </a:extLst>
          </p:cNvPr>
          <p:cNvPicPr>
            <a:picLocks noChangeAspect="1"/>
          </p:cNvPicPr>
          <p:nvPr/>
        </p:nvPicPr>
        <p:blipFill>
          <a:blip r:embed="rId5"/>
          <a:stretch>
            <a:fillRect/>
          </a:stretch>
        </p:blipFill>
        <p:spPr>
          <a:xfrm>
            <a:off x="5748582" y="4936341"/>
            <a:ext cx="6268794" cy="1861374"/>
          </a:xfrm>
          <a:prstGeom prst="rect">
            <a:avLst/>
          </a:prstGeom>
        </p:spPr>
      </p:pic>
      <p:pic>
        <p:nvPicPr>
          <p:cNvPr id="18" name="Picture 17">
            <a:extLst>
              <a:ext uri="{FF2B5EF4-FFF2-40B4-BE49-F238E27FC236}">
                <a16:creationId xmlns:a16="http://schemas.microsoft.com/office/drawing/2014/main" id="{35DA8954-AFD7-0738-5ED9-DAF9964FAD23}"/>
              </a:ext>
            </a:extLst>
          </p:cNvPr>
          <p:cNvPicPr>
            <a:picLocks noChangeAspect="1"/>
          </p:cNvPicPr>
          <p:nvPr/>
        </p:nvPicPr>
        <p:blipFill>
          <a:blip r:embed="rId6"/>
          <a:stretch>
            <a:fillRect/>
          </a:stretch>
        </p:blipFill>
        <p:spPr>
          <a:xfrm>
            <a:off x="5748582" y="1233411"/>
            <a:ext cx="6325030" cy="3667241"/>
          </a:xfrm>
          <a:prstGeom prst="rect">
            <a:avLst/>
          </a:prstGeom>
        </p:spPr>
      </p:pic>
    </p:spTree>
    <p:extLst>
      <p:ext uri="{BB962C8B-B14F-4D97-AF65-F5344CB8AC3E}">
        <p14:creationId xmlns:p14="http://schemas.microsoft.com/office/powerpoint/2010/main" val="1510436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368329" y="537102"/>
            <a:ext cx="1667102" cy="249971"/>
          </a:xfrm>
          <a:prstGeom prst="rect">
            <a:avLst/>
          </a:prstGeom>
        </p:spPr>
        <p:txBody>
          <a:bodyPr/>
          <a:lstStyle/>
          <a:p>
            <a:pPr defTabSz="538201"/>
            <a:r>
              <a:rPr lang="en-GB" sz="1400" kern="1200" dirty="0">
                <a:solidFill>
                  <a:schemeClr val="tx1"/>
                </a:solidFill>
                <a:latin typeface="+mn-lt"/>
                <a:ea typeface="+mn-ea"/>
                <a:cs typeface="+mn-cs"/>
              </a:rPr>
              <a:t>Credit Risk Project</a:t>
            </a:r>
            <a:endParaRPr lang="ru-RU" sz="14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627710" y="532591"/>
            <a:ext cx="1812972" cy="254483"/>
          </a:xfrm>
          <a:prstGeom prst="rect">
            <a:avLst/>
          </a:prstGeom>
        </p:spPr>
        <p:txBody>
          <a:bodyPr/>
          <a:lstStyle/>
          <a:p>
            <a:pPr defTabSz="538201"/>
            <a:r>
              <a:rPr lang="en-US" sz="1400" kern="1200" dirty="0">
                <a:solidFill>
                  <a:schemeClr val="tx1"/>
                </a:solidFill>
                <a:latin typeface="+mn-lt"/>
                <a:ea typeface="+mn-ea"/>
                <a:cs typeface="+mn-cs"/>
              </a:rPr>
              <a:t>Training Models</a:t>
            </a:r>
          </a:p>
          <a:p>
            <a:pPr defTabSz="758110"/>
            <a:endParaRPr lang="ru-RU" sz="32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515649" y="532590"/>
            <a:ext cx="2609497" cy="254483"/>
          </a:xfrm>
          <a:prstGeom prst="rect">
            <a:avLst/>
          </a:prstGeom>
        </p:spPr>
        <p:txBody>
          <a:bodyPr/>
          <a:lstStyle/>
          <a:p>
            <a:pPr defTabSz="538201"/>
            <a:r>
              <a:rPr lang="en-GB" sz="1400" dirty="0"/>
              <a:t>k-Nearest Neighbours</a:t>
            </a:r>
            <a:endParaRPr lang="ru-RU" sz="2800" dirty="0"/>
          </a:p>
        </p:txBody>
      </p:sp>
      <p:pic>
        <p:nvPicPr>
          <p:cNvPr id="3" name="Picture 2">
            <a:extLst>
              <a:ext uri="{FF2B5EF4-FFF2-40B4-BE49-F238E27FC236}">
                <a16:creationId xmlns:a16="http://schemas.microsoft.com/office/drawing/2014/main" id="{F79A8048-CA47-9914-86A9-8A32341BDF1A}"/>
              </a:ext>
            </a:extLst>
          </p:cNvPr>
          <p:cNvPicPr>
            <a:picLocks noChangeAspect="1"/>
          </p:cNvPicPr>
          <p:nvPr/>
        </p:nvPicPr>
        <p:blipFill>
          <a:blip r:embed="rId2"/>
          <a:stretch>
            <a:fillRect/>
          </a:stretch>
        </p:blipFill>
        <p:spPr>
          <a:xfrm>
            <a:off x="368768" y="1036949"/>
            <a:ext cx="5608956" cy="5750350"/>
          </a:xfrm>
          <a:prstGeom prst="rect">
            <a:avLst/>
          </a:prstGeom>
        </p:spPr>
      </p:pic>
      <p:pic>
        <p:nvPicPr>
          <p:cNvPr id="9" name="Picture 8">
            <a:extLst>
              <a:ext uri="{FF2B5EF4-FFF2-40B4-BE49-F238E27FC236}">
                <a16:creationId xmlns:a16="http://schemas.microsoft.com/office/drawing/2014/main" id="{AD6419DA-7CBB-294F-1864-B5C54A218630}"/>
              </a:ext>
            </a:extLst>
          </p:cNvPr>
          <p:cNvPicPr>
            <a:picLocks noChangeAspect="1"/>
          </p:cNvPicPr>
          <p:nvPr/>
        </p:nvPicPr>
        <p:blipFill>
          <a:blip r:embed="rId3"/>
          <a:stretch>
            <a:fillRect/>
          </a:stretch>
        </p:blipFill>
        <p:spPr>
          <a:xfrm>
            <a:off x="6131077" y="1036949"/>
            <a:ext cx="5500950" cy="1404292"/>
          </a:xfrm>
          <a:prstGeom prst="rect">
            <a:avLst/>
          </a:prstGeom>
        </p:spPr>
      </p:pic>
      <p:pic>
        <p:nvPicPr>
          <p:cNvPr id="12" name="Picture 11">
            <a:extLst>
              <a:ext uri="{FF2B5EF4-FFF2-40B4-BE49-F238E27FC236}">
                <a16:creationId xmlns:a16="http://schemas.microsoft.com/office/drawing/2014/main" id="{6FCA7AF5-9874-DE7C-D072-ED93EFD1DAF5}"/>
              </a:ext>
            </a:extLst>
          </p:cNvPr>
          <p:cNvPicPr>
            <a:picLocks noChangeAspect="1"/>
          </p:cNvPicPr>
          <p:nvPr/>
        </p:nvPicPr>
        <p:blipFill>
          <a:blip r:embed="rId4"/>
          <a:stretch>
            <a:fillRect/>
          </a:stretch>
        </p:blipFill>
        <p:spPr>
          <a:xfrm>
            <a:off x="6131077" y="2483507"/>
            <a:ext cx="5500949" cy="4374493"/>
          </a:xfrm>
          <a:prstGeom prst="rect">
            <a:avLst/>
          </a:prstGeom>
        </p:spPr>
      </p:pic>
    </p:spTree>
    <p:extLst>
      <p:ext uri="{BB962C8B-B14F-4D97-AF65-F5344CB8AC3E}">
        <p14:creationId xmlns:p14="http://schemas.microsoft.com/office/powerpoint/2010/main" val="769777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213017" y="518383"/>
            <a:ext cx="1888402" cy="276725"/>
          </a:xfrm>
          <a:prstGeom prst="rect">
            <a:avLst/>
          </a:prstGeom>
        </p:spPr>
        <p:txBody>
          <a:bodyPr/>
          <a:lstStyle/>
          <a:p>
            <a:pPr defTabSz="495145"/>
            <a:r>
              <a:rPr lang="en-GB" sz="1400" kern="1200" dirty="0">
                <a:solidFill>
                  <a:schemeClr val="tx1"/>
                </a:solidFill>
                <a:latin typeface="+mn-lt"/>
                <a:ea typeface="+mn-ea"/>
                <a:cs typeface="+mn-cs"/>
              </a:rPr>
              <a:t>Credit Risk Project</a:t>
            </a:r>
            <a:endParaRPr lang="ru-RU" sz="36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487487" y="522913"/>
            <a:ext cx="1685393" cy="236575"/>
          </a:xfrm>
          <a:prstGeom prst="rect">
            <a:avLst/>
          </a:prstGeom>
        </p:spPr>
        <p:txBody>
          <a:bodyPr/>
          <a:lstStyle/>
          <a:p>
            <a:pPr defTabSz="495145"/>
            <a:r>
              <a:rPr lang="en-US" sz="1400" kern="1200" dirty="0">
                <a:solidFill>
                  <a:schemeClr val="tx1"/>
                </a:solidFill>
                <a:latin typeface="+mn-lt"/>
                <a:ea typeface="+mn-ea"/>
                <a:cs typeface="+mn-cs"/>
              </a:rPr>
              <a:t>Training Models</a:t>
            </a:r>
          </a:p>
          <a:p>
            <a:pPr defTabSz="758110"/>
            <a:endParaRPr lang="ru-RU" sz="36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247347" y="554003"/>
            <a:ext cx="2749954" cy="241105"/>
          </a:xfrm>
          <a:prstGeom prst="rect">
            <a:avLst/>
          </a:prstGeom>
        </p:spPr>
        <p:txBody>
          <a:bodyPr/>
          <a:lstStyle/>
          <a:p>
            <a:pPr defTabSz="495145"/>
            <a:r>
              <a:rPr lang="en-GB" sz="1400" dirty="0"/>
              <a:t>Blending. Voting Classifier</a:t>
            </a:r>
            <a:endParaRPr lang="ru-RU" sz="3200" dirty="0"/>
          </a:p>
        </p:txBody>
      </p:sp>
      <p:pic>
        <p:nvPicPr>
          <p:cNvPr id="3" name="Picture 2">
            <a:extLst>
              <a:ext uri="{FF2B5EF4-FFF2-40B4-BE49-F238E27FC236}">
                <a16:creationId xmlns:a16="http://schemas.microsoft.com/office/drawing/2014/main" id="{D2CC308E-CE54-5AE4-B508-A4DD361D1F27}"/>
              </a:ext>
            </a:extLst>
          </p:cNvPr>
          <p:cNvPicPr>
            <a:picLocks noChangeAspect="1"/>
          </p:cNvPicPr>
          <p:nvPr/>
        </p:nvPicPr>
        <p:blipFill>
          <a:blip r:embed="rId2"/>
          <a:stretch>
            <a:fillRect/>
          </a:stretch>
        </p:blipFill>
        <p:spPr>
          <a:xfrm>
            <a:off x="353385" y="961179"/>
            <a:ext cx="5893962" cy="4623712"/>
          </a:xfrm>
          <a:prstGeom prst="rect">
            <a:avLst/>
          </a:prstGeom>
        </p:spPr>
      </p:pic>
      <p:pic>
        <p:nvPicPr>
          <p:cNvPr id="8" name="Picture 7">
            <a:extLst>
              <a:ext uri="{FF2B5EF4-FFF2-40B4-BE49-F238E27FC236}">
                <a16:creationId xmlns:a16="http://schemas.microsoft.com/office/drawing/2014/main" id="{A7E58A33-7A51-90A9-90F7-F70FBC1D5FDE}"/>
              </a:ext>
            </a:extLst>
          </p:cNvPr>
          <p:cNvPicPr>
            <a:picLocks noChangeAspect="1"/>
          </p:cNvPicPr>
          <p:nvPr/>
        </p:nvPicPr>
        <p:blipFill>
          <a:blip r:embed="rId3"/>
          <a:stretch>
            <a:fillRect/>
          </a:stretch>
        </p:blipFill>
        <p:spPr>
          <a:xfrm>
            <a:off x="535768" y="5608218"/>
            <a:ext cx="4896663" cy="1204243"/>
          </a:xfrm>
          <a:prstGeom prst="rect">
            <a:avLst/>
          </a:prstGeom>
        </p:spPr>
      </p:pic>
      <p:pic>
        <p:nvPicPr>
          <p:cNvPr id="10" name="Picture 9">
            <a:extLst>
              <a:ext uri="{FF2B5EF4-FFF2-40B4-BE49-F238E27FC236}">
                <a16:creationId xmlns:a16="http://schemas.microsoft.com/office/drawing/2014/main" id="{2F031093-6775-94E5-FE6A-4EBA84085B5B}"/>
              </a:ext>
            </a:extLst>
          </p:cNvPr>
          <p:cNvPicPr>
            <a:picLocks noChangeAspect="1"/>
          </p:cNvPicPr>
          <p:nvPr/>
        </p:nvPicPr>
        <p:blipFill>
          <a:blip r:embed="rId4"/>
          <a:stretch>
            <a:fillRect/>
          </a:stretch>
        </p:blipFill>
        <p:spPr>
          <a:xfrm>
            <a:off x="6511637" y="1085175"/>
            <a:ext cx="5253015" cy="5605628"/>
          </a:xfrm>
          <a:prstGeom prst="rect">
            <a:avLst/>
          </a:prstGeom>
        </p:spPr>
      </p:pic>
    </p:spTree>
    <p:extLst>
      <p:ext uri="{BB962C8B-B14F-4D97-AF65-F5344CB8AC3E}">
        <p14:creationId xmlns:p14="http://schemas.microsoft.com/office/powerpoint/2010/main" val="1060991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310855" y="524837"/>
            <a:ext cx="1762283" cy="236192"/>
          </a:xfrm>
          <a:prstGeom prst="rect">
            <a:avLst/>
          </a:prstGeom>
        </p:spPr>
        <p:txBody>
          <a:bodyPr/>
          <a:lstStyle/>
          <a:p>
            <a:pPr defTabSz="490194"/>
            <a:r>
              <a:rPr lang="en-GB" sz="1400" kern="1200" dirty="0">
                <a:solidFill>
                  <a:schemeClr val="tx1"/>
                </a:solidFill>
                <a:latin typeface="+mn-lt"/>
                <a:ea typeface="+mn-ea"/>
                <a:cs typeface="+mn-cs"/>
              </a:rPr>
              <a:t>Credit Risk Project</a:t>
            </a:r>
            <a:endParaRPr lang="ru-RU" sz="36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492674" y="527631"/>
            <a:ext cx="1682656" cy="236191"/>
          </a:xfrm>
          <a:prstGeom prst="rect">
            <a:avLst/>
          </a:prstGeom>
        </p:spPr>
        <p:txBody>
          <a:bodyPr/>
          <a:lstStyle/>
          <a:p>
            <a:pPr defTabSz="490194"/>
            <a:r>
              <a:rPr lang="en-US" sz="1400" kern="1200" dirty="0">
                <a:solidFill>
                  <a:schemeClr val="tx1"/>
                </a:solidFill>
                <a:latin typeface="+mn-lt"/>
                <a:ea typeface="+mn-ea"/>
                <a:cs typeface="+mn-cs"/>
              </a:rPr>
              <a:t>Training Models</a:t>
            </a:r>
          </a:p>
          <a:p>
            <a:pPr defTabSz="758110"/>
            <a:endParaRPr lang="ru-RU" sz="36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286151" y="543987"/>
            <a:ext cx="2745488" cy="240713"/>
          </a:xfrm>
          <a:prstGeom prst="rect">
            <a:avLst/>
          </a:prstGeom>
        </p:spPr>
        <p:txBody>
          <a:bodyPr/>
          <a:lstStyle/>
          <a:p>
            <a:pPr defTabSz="490194"/>
            <a:r>
              <a:rPr lang="en-GB" sz="1400" dirty="0"/>
              <a:t>LightGBM</a:t>
            </a:r>
            <a:endParaRPr lang="ru-RU" sz="3200" dirty="0"/>
          </a:p>
        </p:txBody>
      </p:sp>
      <p:pic>
        <p:nvPicPr>
          <p:cNvPr id="4" name="Picture 3">
            <a:extLst>
              <a:ext uri="{FF2B5EF4-FFF2-40B4-BE49-F238E27FC236}">
                <a16:creationId xmlns:a16="http://schemas.microsoft.com/office/drawing/2014/main" id="{46872837-BC9D-7004-D21D-DE9773C63885}"/>
              </a:ext>
            </a:extLst>
          </p:cNvPr>
          <p:cNvPicPr>
            <a:picLocks noChangeAspect="1"/>
          </p:cNvPicPr>
          <p:nvPr/>
        </p:nvPicPr>
        <p:blipFill>
          <a:blip r:embed="rId2"/>
          <a:stretch>
            <a:fillRect/>
          </a:stretch>
        </p:blipFill>
        <p:spPr>
          <a:xfrm>
            <a:off x="111378" y="1192372"/>
            <a:ext cx="5616741" cy="3699208"/>
          </a:xfrm>
          <a:prstGeom prst="rect">
            <a:avLst/>
          </a:prstGeom>
        </p:spPr>
      </p:pic>
      <p:pic>
        <p:nvPicPr>
          <p:cNvPr id="11" name="Picture 10">
            <a:extLst>
              <a:ext uri="{FF2B5EF4-FFF2-40B4-BE49-F238E27FC236}">
                <a16:creationId xmlns:a16="http://schemas.microsoft.com/office/drawing/2014/main" id="{9620799D-9A9C-6C33-B573-072AE9D745B5}"/>
              </a:ext>
            </a:extLst>
          </p:cNvPr>
          <p:cNvPicPr>
            <a:picLocks noChangeAspect="1"/>
          </p:cNvPicPr>
          <p:nvPr/>
        </p:nvPicPr>
        <p:blipFill>
          <a:blip r:embed="rId3"/>
          <a:stretch>
            <a:fillRect/>
          </a:stretch>
        </p:blipFill>
        <p:spPr>
          <a:xfrm>
            <a:off x="5728119" y="1195658"/>
            <a:ext cx="5905068" cy="3478971"/>
          </a:xfrm>
          <a:prstGeom prst="rect">
            <a:avLst/>
          </a:prstGeom>
        </p:spPr>
      </p:pic>
      <p:pic>
        <p:nvPicPr>
          <p:cNvPr id="13" name="Picture 12">
            <a:extLst>
              <a:ext uri="{FF2B5EF4-FFF2-40B4-BE49-F238E27FC236}">
                <a16:creationId xmlns:a16="http://schemas.microsoft.com/office/drawing/2014/main" id="{7D41DAA3-207A-4813-8077-658526A4C245}"/>
              </a:ext>
            </a:extLst>
          </p:cNvPr>
          <p:cNvPicPr>
            <a:picLocks noChangeAspect="1"/>
          </p:cNvPicPr>
          <p:nvPr/>
        </p:nvPicPr>
        <p:blipFill>
          <a:blip r:embed="rId4"/>
          <a:stretch>
            <a:fillRect/>
          </a:stretch>
        </p:blipFill>
        <p:spPr>
          <a:xfrm>
            <a:off x="283553" y="4959410"/>
            <a:ext cx="4810792" cy="1792635"/>
          </a:xfrm>
          <a:prstGeom prst="rect">
            <a:avLst/>
          </a:prstGeom>
        </p:spPr>
      </p:pic>
      <p:pic>
        <p:nvPicPr>
          <p:cNvPr id="17" name="Picture 16">
            <a:extLst>
              <a:ext uri="{FF2B5EF4-FFF2-40B4-BE49-F238E27FC236}">
                <a16:creationId xmlns:a16="http://schemas.microsoft.com/office/drawing/2014/main" id="{4F30ED8A-0DE8-C5B9-5AC2-FB5766C29577}"/>
              </a:ext>
            </a:extLst>
          </p:cNvPr>
          <p:cNvPicPr>
            <a:picLocks noChangeAspect="1"/>
          </p:cNvPicPr>
          <p:nvPr/>
        </p:nvPicPr>
        <p:blipFill>
          <a:blip r:embed="rId5"/>
          <a:stretch>
            <a:fillRect/>
          </a:stretch>
        </p:blipFill>
        <p:spPr>
          <a:xfrm>
            <a:off x="5566499" y="5855728"/>
            <a:ext cx="5867400" cy="895350"/>
          </a:xfrm>
          <a:prstGeom prst="rect">
            <a:avLst/>
          </a:prstGeom>
        </p:spPr>
      </p:pic>
      <p:pic>
        <p:nvPicPr>
          <p:cNvPr id="19" name="Picture 18">
            <a:extLst>
              <a:ext uri="{FF2B5EF4-FFF2-40B4-BE49-F238E27FC236}">
                <a16:creationId xmlns:a16="http://schemas.microsoft.com/office/drawing/2014/main" id="{48A6CE99-A318-1464-023A-7F0CB99DA16B}"/>
              </a:ext>
            </a:extLst>
          </p:cNvPr>
          <p:cNvPicPr>
            <a:picLocks noChangeAspect="1"/>
          </p:cNvPicPr>
          <p:nvPr/>
        </p:nvPicPr>
        <p:blipFill>
          <a:blip r:embed="rId6"/>
          <a:stretch>
            <a:fillRect/>
          </a:stretch>
        </p:blipFill>
        <p:spPr>
          <a:xfrm>
            <a:off x="5728119" y="4711988"/>
            <a:ext cx="5781675" cy="1181100"/>
          </a:xfrm>
          <a:prstGeom prst="rect">
            <a:avLst/>
          </a:prstGeom>
        </p:spPr>
      </p:pic>
    </p:spTree>
    <p:extLst>
      <p:ext uri="{BB962C8B-B14F-4D97-AF65-F5344CB8AC3E}">
        <p14:creationId xmlns:p14="http://schemas.microsoft.com/office/powerpoint/2010/main" val="268407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223390" y="536644"/>
            <a:ext cx="1944016" cy="328363"/>
          </a:xfrm>
          <a:prstGeom prst="rect">
            <a:avLst/>
          </a:prstGeom>
        </p:spPr>
        <p:txBody>
          <a:bodyPr/>
          <a:lstStyle/>
          <a:p>
            <a:pPr defTabSz="446077"/>
            <a:r>
              <a:rPr lang="en-GB" sz="1400" kern="1200" dirty="0">
                <a:solidFill>
                  <a:schemeClr val="tx1"/>
                </a:solidFill>
                <a:latin typeface="+mn-lt"/>
                <a:ea typeface="+mn-ea"/>
                <a:cs typeface="+mn-cs"/>
              </a:rPr>
              <a:t>Credit Risk Project</a:t>
            </a:r>
            <a:endParaRPr lang="ru-RU" sz="36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514607" y="553240"/>
            <a:ext cx="1534382" cy="215378"/>
          </a:xfrm>
          <a:prstGeom prst="rect">
            <a:avLst/>
          </a:prstGeom>
        </p:spPr>
        <p:txBody>
          <a:bodyPr/>
          <a:lstStyle/>
          <a:p>
            <a:pPr defTabSz="446077"/>
            <a:r>
              <a:rPr lang="en-US" sz="1400" kern="1200" dirty="0">
                <a:solidFill>
                  <a:schemeClr val="tx1"/>
                </a:solidFill>
                <a:latin typeface="+mn-lt"/>
                <a:ea typeface="+mn-ea"/>
                <a:cs typeface="+mn-cs"/>
              </a:rPr>
              <a:t>Training Models</a:t>
            </a:r>
          </a:p>
          <a:p>
            <a:pPr defTabSz="758110"/>
            <a:endParaRPr lang="ru-RU" sz="36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304284" y="536644"/>
            <a:ext cx="2503558" cy="219502"/>
          </a:xfrm>
          <a:prstGeom prst="rect">
            <a:avLst/>
          </a:prstGeom>
        </p:spPr>
        <p:txBody>
          <a:bodyPr/>
          <a:lstStyle/>
          <a:p>
            <a:pPr defTabSz="446077"/>
            <a:r>
              <a:rPr lang="en-GB" sz="1400" kern="1200" dirty="0">
                <a:solidFill>
                  <a:schemeClr val="tx1"/>
                </a:solidFill>
                <a:latin typeface="+mn-lt"/>
                <a:ea typeface="+mn-ea"/>
                <a:cs typeface="+mn-cs"/>
              </a:rPr>
              <a:t>LightGBM and Summary</a:t>
            </a:r>
            <a:endParaRPr lang="ru-RU" sz="3200" dirty="0"/>
          </a:p>
        </p:txBody>
      </p:sp>
      <p:pic>
        <p:nvPicPr>
          <p:cNvPr id="3" name="Picture 2">
            <a:extLst>
              <a:ext uri="{FF2B5EF4-FFF2-40B4-BE49-F238E27FC236}">
                <a16:creationId xmlns:a16="http://schemas.microsoft.com/office/drawing/2014/main" id="{8EB90096-2D40-5A07-3950-B02D5A0CBD95}"/>
              </a:ext>
            </a:extLst>
          </p:cNvPr>
          <p:cNvPicPr>
            <a:picLocks noChangeAspect="1"/>
          </p:cNvPicPr>
          <p:nvPr/>
        </p:nvPicPr>
        <p:blipFill>
          <a:blip r:embed="rId2"/>
          <a:stretch>
            <a:fillRect/>
          </a:stretch>
        </p:blipFill>
        <p:spPr>
          <a:xfrm>
            <a:off x="256827" y="1074656"/>
            <a:ext cx="4909062" cy="4707898"/>
          </a:xfrm>
          <a:prstGeom prst="rect">
            <a:avLst/>
          </a:prstGeom>
        </p:spPr>
      </p:pic>
      <p:pic>
        <p:nvPicPr>
          <p:cNvPr id="9" name="Picture 8">
            <a:extLst>
              <a:ext uri="{FF2B5EF4-FFF2-40B4-BE49-F238E27FC236}">
                <a16:creationId xmlns:a16="http://schemas.microsoft.com/office/drawing/2014/main" id="{ED987037-6E7F-CF23-F655-C4B92A72B2E5}"/>
              </a:ext>
            </a:extLst>
          </p:cNvPr>
          <p:cNvPicPr>
            <a:picLocks noChangeAspect="1"/>
          </p:cNvPicPr>
          <p:nvPr/>
        </p:nvPicPr>
        <p:blipFill>
          <a:blip r:embed="rId3"/>
          <a:stretch>
            <a:fillRect/>
          </a:stretch>
        </p:blipFill>
        <p:spPr>
          <a:xfrm>
            <a:off x="256827" y="5910036"/>
            <a:ext cx="10699637" cy="859881"/>
          </a:xfrm>
          <a:prstGeom prst="rect">
            <a:avLst/>
          </a:prstGeom>
        </p:spPr>
      </p:pic>
      <p:pic>
        <p:nvPicPr>
          <p:cNvPr id="15" name="Picture 14">
            <a:extLst>
              <a:ext uri="{FF2B5EF4-FFF2-40B4-BE49-F238E27FC236}">
                <a16:creationId xmlns:a16="http://schemas.microsoft.com/office/drawing/2014/main" id="{5EDA751E-F160-778C-01E2-0A0FF7C0F734}"/>
              </a:ext>
            </a:extLst>
          </p:cNvPr>
          <p:cNvPicPr>
            <a:picLocks noChangeAspect="1"/>
          </p:cNvPicPr>
          <p:nvPr/>
        </p:nvPicPr>
        <p:blipFill>
          <a:blip r:embed="rId4"/>
          <a:stretch>
            <a:fillRect/>
          </a:stretch>
        </p:blipFill>
        <p:spPr>
          <a:xfrm>
            <a:off x="5251960" y="865007"/>
            <a:ext cx="6810105" cy="5156461"/>
          </a:xfrm>
          <a:prstGeom prst="rect">
            <a:avLst/>
          </a:prstGeom>
        </p:spPr>
      </p:pic>
    </p:spTree>
    <p:extLst>
      <p:ext uri="{BB962C8B-B14F-4D97-AF65-F5344CB8AC3E}">
        <p14:creationId xmlns:p14="http://schemas.microsoft.com/office/powerpoint/2010/main" val="3270095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272619" y="548807"/>
            <a:ext cx="1819373" cy="318186"/>
          </a:xfrm>
          <a:prstGeom prst="rect">
            <a:avLst/>
          </a:prstGeom>
        </p:spPr>
        <p:txBody>
          <a:bodyPr/>
          <a:lstStyle/>
          <a:p>
            <a:pPr defTabSz="455880"/>
            <a:r>
              <a:rPr lang="en-GB" sz="1400" kern="1200" dirty="0">
                <a:solidFill>
                  <a:schemeClr val="tx1"/>
                </a:solidFill>
                <a:latin typeface="+mn-lt"/>
                <a:ea typeface="+mn-ea"/>
                <a:cs typeface="+mn-cs"/>
              </a:rPr>
              <a:t>Credit Risk Project</a:t>
            </a:r>
            <a:endParaRPr lang="ru-RU" sz="36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502395" y="568489"/>
            <a:ext cx="1573811" cy="220913"/>
          </a:xfrm>
          <a:prstGeom prst="rect">
            <a:avLst/>
          </a:prstGeom>
        </p:spPr>
        <p:txBody>
          <a:bodyPr/>
          <a:lstStyle/>
          <a:p>
            <a:pPr defTabSz="455880"/>
            <a:r>
              <a:rPr lang="en-US" sz="1400" kern="1200" dirty="0">
                <a:solidFill>
                  <a:schemeClr val="tx1"/>
                </a:solidFill>
                <a:latin typeface="+mn-lt"/>
                <a:ea typeface="+mn-ea"/>
                <a:cs typeface="+mn-cs"/>
              </a:rPr>
              <a:t>Training Models</a:t>
            </a:r>
          </a:p>
          <a:p>
            <a:pPr defTabSz="758110"/>
            <a:endParaRPr lang="ru-RU" sz="36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294282" y="548807"/>
            <a:ext cx="2567893" cy="225142"/>
          </a:xfrm>
          <a:prstGeom prst="rect">
            <a:avLst/>
          </a:prstGeom>
        </p:spPr>
        <p:txBody>
          <a:bodyPr/>
          <a:lstStyle/>
          <a:p>
            <a:pPr defTabSz="455880"/>
            <a:r>
              <a:rPr lang="en-GB" sz="1400" kern="1200" dirty="0">
                <a:solidFill>
                  <a:schemeClr val="tx1"/>
                </a:solidFill>
                <a:latin typeface="+mn-lt"/>
                <a:ea typeface="+mn-ea"/>
                <a:cs typeface="+mn-cs"/>
              </a:rPr>
              <a:t>LightGBM</a:t>
            </a:r>
            <a:endParaRPr lang="ru-RU" sz="3200" dirty="0"/>
          </a:p>
        </p:txBody>
      </p:sp>
      <p:pic>
        <p:nvPicPr>
          <p:cNvPr id="2" name="Picture 1" descr="A graph with lines and text&#10;&#10;Description automatically generated with medium confidence">
            <a:extLst>
              <a:ext uri="{FF2B5EF4-FFF2-40B4-BE49-F238E27FC236}">
                <a16:creationId xmlns:a16="http://schemas.microsoft.com/office/drawing/2014/main" id="{DB0F8851-DDAE-24EE-3B0A-6388D2F122A4}"/>
              </a:ext>
            </a:extLst>
          </p:cNvPr>
          <p:cNvPicPr>
            <a:picLocks noChangeAspect="1"/>
          </p:cNvPicPr>
          <p:nvPr/>
        </p:nvPicPr>
        <p:blipFill>
          <a:blip r:embed="rId2"/>
          <a:stretch>
            <a:fillRect/>
          </a:stretch>
        </p:blipFill>
        <p:spPr>
          <a:xfrm>
            <a:off x="1630712" y="1008667"/>
            <a:ext cx="8930576" cy="5589701"/>
          </a:xfrm>
          <a:prstGeom prst="rect">
            <a:avLst/>
          </a:prstGeom>
        </p:spPr>
      </p:pic>
    </p:spTree>
    <p:extLst>
      <p:ext uri="{BB962C8B-B14F-4D97-AF65-F5344CB8AC3E}">
        <p14:creationId xmlns:p14="http://schemas.microsoft.com/office/powerpoint/2010/main" val="841607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Текст 6">
            <a:extLst>
              <a:ext uri="{FF2B5EF4-FFF2-40B4-BE49-F238E27FC236}">
                <a16:creationId xmlns:a16="http://schemas.microsoft.com/office/drawing/2014/main" id="{35F411B5-8431-CE4A-BEA6-775367101901}"/>
              </a:ext>
            </a:extLst>
          </p:cNvPr>
          <p:cNvSpPr>
            <a:spLocks/>
          </p:cNvSpPr>
          <p:nvPr/>
        </p:nvSpPr>
        <p:spPr>
          <a:xfrm>
            <a:off x="6259892" y="548720"/>
            <a:ext cx="2070100" cy="408109"/>
          </a:xfrm>
          <a:prstGeom prst="rect">
            <a:avLst/>
          </a:prstGeom>
        </p:spPr>
        <p:txBody>
          <a:bodyPr/>
          <a:lstStyle/>
          <a:p>
            <a:endParaRPr lang="ru-RU" sz="1200" dirty="0"/>
          </a:p>
        </p:txBody>
      </p:sp>
      <p:sp>
        <p:nvSpPr>
          <p:cNvPr id="5" name="Текст 4">
            <a:extLst>
              <a:ext uri="{FF2B5EF4-FFF2-40B4-BE49-F238E27FC236}">
                <a16:creationId xmlns:a16="http://schemas.microsoft.com/office/drawing/2014/main" id="{C612FDF3-830C-8745-A254-C8DF29B6C387}"/>
              </a:ext>
            </a:extLst>
          </p:cNvPr>
          <p:cNvSpPr>
            <a:spLocks/>
          </p:cNvSpPr>
          <p:nvPr/>
        </p:nvSpPr>
        <p:spPr>
          <a:xfrm>
            <a:off x="1235020" y="548720"/>
            <a:ext cx="1876785" cy="377084"/>
          </a:xfrm>
          <a:prstGeom prst="rect">
            <a:avLst/>
          </a:prstGeom>
        </p:spPr>
        <p:txBody>
          <a:bodyPr/>
          <a:lstStyle/>
          <a:p>
            <a:pPr defTabSz="822960"/>
            <a:r>
              <a:rPr lang="en-GB" sz="1400" kern="1200" dirty="0">
                <a:solidFill>
                  <a:schemeClr val="tx1"/>
                </a:solidFill>
                <a:latin typeface="+mn-lt"/>
                <a:ea typeface="+mn-ea"/>
                <a:cs typeface="+mn-cs"/>
              </a:rPr>
              <a:t>Credit Risk Project</a:t>
            </a:r>
            <a:endParaRPr lang="ru-RU" sz="16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416536" y="506761"/>
            <a:ext cx="1876785" cy="369998"/>
          </a:xfrm>
          <a:prstGeom prst="rect">
            <a:avLst/>
          </a:prstGeom>
        </p:spPr>
        <p:txBody>
          <a:bodyPr/>
          <a:lstStyle/>
          <a:p>
            <a:pPr defTabSz="822960"/>
            <a:r>
              <a:rPr lang="en-GB" sz="1400" kern="1200" dirty="0">
                <a:solidFill>
                  <a:schemeClr val="tx1"/>
                </a:solidFill>
                <a:latin typeface="+mn-lt"/>
                <a:ea typeface="+mn-ea"/>
                <a:cs typeface="+mn-cs"/>
              </a:rPr>
              <a:t>Intro</a:t>
            </a:r>
            <a:endParaRPr lang="ru-RU" sz="1400" dirty="0"/>
          </a:p>
        </p:txBody>
      </p:sp>
      <p:pic>
        <p:nvPicPr>
          <p:cNvPr id="12" name="Picture 11">
            <a:extLst>
              <a:ext uri="{FF2B5EF4-FFF2-40B4-BE49-F238E27FC236}">
                <a16:creationId xmlns:a16="http://schemas.microsoft.com/office/drawing/2014/main" id="{0AD916E8-EC5D-5A17-008F-2C62F36FBA0C}"/>
              </a:ext>
            </a:extLst>
          </p:cNvPr>
          <p:cNvPicPr>
            <a:picLocks noChangeAspect="1"/>
          </p:cNvPicPr>
          <p:nvPr/>
        </p:nvPicPr>
        <p:blipFill>
          <a:blip r:embed="rId2"/>
          <a:stretch>
            <a:fillRect/>
          </a:stretch>
        </p:blipFill>
        <p:spPr>
          <a:xfrm>
            <a:off x="170078" y="1174930"/>
            <a:ext cx="4649615" cy="5487126"/>
          </a:xfrm>
          <a:prstGeom prst="rect">
            <a:avLst/>
          </a:prstGeom>
        </p:spPr>
      </p:pic>
      <p:pic>
        <p:nvPicPr>
          <p:cNvPr id="14" name="Picture 13">
            <a:extLst>
              <a:ext uri="{FF2B5EF4-FFF2-40B4-BE49-F238E27FC236}">
                <a16:creationId xmlns:a16="http://schemas.microsoft.com/office/drawing/2014/main" id="{274526D3-0249-03D7-7ACC-E020B70D9C62}"/>
              </a:ext>
            </a:extLst>
          </p:cNvPr>
          <p:cNvPicPr>
            <a:picLocks noChangeAspect="1"/>
          </p:cNvPicPr>
          <p:nvPr/>
        </p:nvPicPr>
        <p:blipFill rotWithShape="1">
          <a:blip r:embed="rId3"/>
          <a:srcRect t="1540"/>
          <a:stretch/>
        </p:blipFill>
        <p:spPr>
          <a:xfrm>
            <a:off x="4819694" y="1174929"/>
            <a:ext cx="7202228" cy="5487127"/>
          </a:xfrm>
          <a:prstGeom prst="rect">
            <a:avLst/>
          </a:prstGeom>
        </p:spPr>
      </p:pic>
    </p:spTree>
    <p:extLst>
      <p:ext uri="{BB962C8B-B14F-4D97-AF65-F5344CB8AC3E}">
        <p14:creationId xmlns:p14="http://schemas.microsoft.com/office/powerpoint/2010/main" val="2613851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227402" y="558674"/>
            <a:ext cx="1940004" cy="276859"/>
          </a:xfrm>
          <a:prstGeom prst="rect">
            <a:avLst/>
          </a:prstGeom>
        </p:spPr>
        <p:txBody>
          <a:bodyPr/>
          <a:lstStyle/>
          <a:p>
            <a:pPr defTabSz="414851"/>
            <a:r>
              <a:rPr lang="en-GB" sz="1400" kern="1200" dirty="0">
                <a:solidFill>
                  <a:schemeClr val="tx1"/>
                </a:solidFill>
                <a:latin typeface="+mn-lt"/>
                <a:ea typeface="+mn-ea"/>
                <a:cs typeface="+mn-cs"/>
              </a:rPr>
              <a:t>Credit Risk Project</a:t>
            </a:r>
            <a:endParaRPr lang="ru-RU" sz="40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451747" y="547191"/>
            <a:ext cx="1444444" cy="202754"/>
          </a:xfrm>
          <a:prstGeom prst="rect">
            <a:avLst/>
          </a:prstGeom>
        </p:spPr>
        <p:txBody>
          <a:bodyPr/>
          <a:lstStyle/>
          <a:p>
            <a:pPr defTabSz="414851"/>
            <a:r>
              <a:rPr lang="en-US" sz="1400" kern="1200" dirty="0">
                <a:solidFill>
                  <a:schemeClr val="tx1"/>
                </a:solidFill>
                <a:latin typeface="+mn-lt"/>
                <a:ea typeface="+mn-ea"/>
                <a:cs typeface="+mn-cs"/>
              </a:rPr>
              <a:t>Training Models</a:t>
            </a:r>
          </a:p>
          <a:p>
            <a:pPr defTabSz="758110"/>
            <a:endParaRPr lang="ru-RU" sz="40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271350" y="490468"/>
            <a:ext cx="2356813" cy="206635"/>
          </a:xfrm>
          <a:prstGeom prst="rect">
            <a:avLst/>
          </a:prstGeom>
        </p:spPr>
        <p:txBody>
          <a:bodyPr/>
          <a:lstStyle/>
          <a:p>
            <a:pPr defTabSz="414851"/>
            <a:r>
              <a:rPr lang="en-GB" sz="1400" kern="1200" dirty="0">
                <a:solidFill>
                  <a:schemeClr val="tx1"/>
                </a:solidFill>
                <a:latin typeface="+mn-lt"/>
                <a:ea typeface="+mn-ea"/>
                <a:cs typeface="+mn-cs"/>
              </a:rPr>
              <a:t>LightGBM</a:t>
            </a:r>
            <a:endParaRPr lang="ru-RU" sz="3200" dirty="0"/>
          </a:p>
        </p:txBody>
      </p:sp>
      <p:pic>
        <p:nvPicPr>
          <p:cNvPr id="4" name="Picture 3">
            <a:extLst>
              <a:ext uri="{FF2B5EF4-FFF2-40B4-BE49-F238E27FC236}">
                <a16:creationId xmlns:a16="http://schemas.microsoft.com/office/drawing/2014/main" id="{B46628E0-4A83-9DC1-91AF-B9CDBCFAB3F9}"/>
              </a:ext>
            </a:extLst>
          </p:cNvPr>
          <p:cNvPicPr>
            <a:picLocks noChangeAspect="1"/>
          </p:cNvPicPr>
          <p:nvPr/>
        </p:nvPicPr>
        <p:blipFill>
          <a:blip r:embed="rId2"/>
          <a:stretch>
            <a:fillRect/>
          </a:stretch>
        </p:blipFill>
        <p:spPr>
          <a:xfrm>
            <a:off x="486576" y="1121284"/>
            <a:ext cx="4692829" cy="5185644"/>
          </a:xfrm>
          <a:prstGeom prst="rect">
            <a:avLst/>
          </a:prstGeom>
        </p:spPr>
      </p:pic>
      <p:pic>
        <p:nvPicPr>
          <p:cNvPr id="9" name="Picture 8">
            <a:extLst>
              <a:ext uri="{FF2B5EF4-FFF2-40B4-BE49-F238E27FC236}">
                <a16:creationId xmlns:a16="http://schemas.microsoft.com/office/drawing/2014/main" id="{5521FB3C-EB5E-8127-F63B-45FDB63E4DA8}"/>
              </a:ext>
            </a:extLst>
          </p:cNvPr>
          <p:cNvPicPr>
            <a:picLocks noChangeAspect="1"/>
          </p:cNvPicPr>
          <p:nvPr/>
        </p:nvPicPr>
        <p:blipFill>
          <a:blip r:embed="rId3"/>
          <a:stretch>
            <a:fillRect/>
          </a:stretch>
        </p:blipFill>
        <p:spPr>
          <a:xfrm>
            <a:off x="5179405" y="826640"/>
            <a:ext cx="6585247" cy="3132538"/>
          </a:xfrm>
          <a:prstGeom prst="rect">
            <a:avLst/>
          </a:prstGeom>
        </p:spPr>
      </p:pic>
      <p:pic>
        <p:nvPicPr>
          <p:cNvPr id="11" name="Picture 10">
            <a:extLst>
              <a:ext uri="{FF2B5EF4-FFF2-40B4-BE49-F238E27FC236}">
                <a16:creationId xmlns:a16="http://schemas.microsoft.com/office/drawing/2014/main" id="{2BC1D4BB-254B-F641-9C10-2F23A1BE374B}"/>
              </a:ext>
            </a:extLst>
          </p:cNvPr>
          <p:cNvPicPr>
            <a:picLocks noChangeAspect="1"/>
          </p:cNvPicPr>
          <p:nvPr/>
        </p:nvPicPr>
        <p:blipFill>
          <a:blip r:embed="rId4"/>
          <a:stretch>
            <a:fillRect/>
          </a:stretch>
        </p:blipFill>
        <p:spPr>
          <a:xfrm>
            <a:off x="5348496" y="3827283"/>
            <a:ext cx="6416156" cy="2949130"/>
          </a:xfrm>
          <a:prstGeom prst="rect">
            <a:avLst/>
          </a:prstGeom>
        </p:spPr>
      </p:pic>
      <p:pic>
        <p:nvPicPr>
          <p:cNvPr id="13" name="Picture 12">
            <a:extLst>
              <a:ext uri="{FF2B5EF4-FFF2-40B4-BE49-F238E27FC236}">
                <a16:creationId xmlns:a16="http://schemas.microsoft.com/office/drawing/2014/main" id="{8B4F34A4-FC6F-38FC-93FF-22B62E9FD33D}"/>
              </a:ext>
            </a:extLst>
          </p:cNvPr>
          <p:cNvPicPr>
            <a:picLocks noChangeAspect="1"/>
          </p:cNvPicPr>
          <p:nvPr/>
        </p:nvPicPr>
        <p:blipFill>
          <a:blip r:embed="rId5"/>
          <a:stretch>
            <a:fillRect/>
          </a:stretch>
        </p:blipFill>
        <p:spPr>
          <a:xfrm>
            <a:off x="90240" y="6391762"/>
            <a:ext cx="5509282" cy="384650"/>
          </a:xfrm>
          <a:prstGeom prst="rect">
            <a:avLst/>
          </a:prstGeom>
        </p:spPr>
      </p:pic>
    </p:spTree>
    <p:extLst>
      <p:ext uri="{BB962C8B-B14F-4D97-AF65-F5344CB8AC3E}">
        <p14:creationId xmlns:p14="http://schemas.microsoft.com/office/powerpoint/2010/main" val="2417781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Текст 6">
            <a:extLst>
              <a:ext uri="{FF2B5EF4-FFF2-40B4-BE49-F238E27FC236}">
                <a16:creationId xmlns:a16="http://schemas.microsoft.com/office/drawing/2014/main" id="{35F411B5-8431-CE4A-BEA6-775367101901}"/>
              </a:ext>
            </a:extLst>
          </p:cNvPr>
          <p:cNvSpPr>
            <a:spLocks/>
          </p:cNvSpPr>
          <p:nvPr/>
        </p:nvSpPr>
        <p:spPr>
          <a:xfrm>
            <a:off x="6515649" y="532590"/>
            <a:ext cx="1290841" cy="254483"/>
          </a:xfrm>
          <a:prstGeom prst="rect">
            <a:avLst/>
          </a:prstGeom>
        </p:spPr>
        <p:txBody>
          <a:bodyPr/>
          <a:lstStyle/>
          <a:p>
            <a:pPr defTabSz="538201"/>
            <a:endParaRPr lang="ru-RU" sz="1200" dirty="0"/>
          </a:p>
        </p:txBody>
      </p:sp>
      <p:sp>
        <p:nvSpPr>
          <p:cNvPr id="5" name="Текст 4">
            <a:extLst>
              <a:ext uri="{FF2B5EF4-FFF2-40B4-BE49-F238E27FC236}">
                <a16:creationId xmlns:a16="http://schemas.microsoft.com/office/drawing/2014/main" id="{C612FDF3-830C-8745-A254-C8DF29B6C387}"/>
              </a:ext>
            </a:extLst>
          </p:cNvPr>
          <p:cNvSpPr>
            <a:spLocks/>
          </p:cNvSpPr>
          <p:nvPr/>
        </p:nvSpPr>
        <p:spPr>
          <a:xfrm>
            <a:off x="1741130" y="643466"/>
            <a:ext cx="1690301" cy="322364"/>
          </a:xfrm>
          <a:prstGeom prst="rect">
            <a:avLst/>
          </a:prstGeom>
        </p:spPr>
        <p:txBody>
          <a:bodyPr/>
          <a:lstStyle/>
          <a:p>
            <a:pPr defTabSz="440679"/>
            <a:r>
              <a:rPr lang="en-GB" sz="1288" kern="1200">
                <a:solidFill>
                  <a:schemeClr val="tx1"/>
                </a:solidFill>
                <a:latin typeface="+mn-lt"/>
                <a:ea typeface="+mn-ea"/>
                <a:cs typeface="+mn-cs"/>
              </a:rPr>
              <a:t>Credit Risk Project</a:t>
            </a:r>
            <a:endParaRPr lang="ru-RU" sz="360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738563" y="643466"/>
            <a:ext cx="2086679" cy="314560"/>
          </a:xfrm>
          <a:prstGeom prst="rect">
            <a:avLst/>
          </a:prstGeom>
        </p:spPr>
        <p:txBody>
          <a:bodyPr/>
          <a:lstStyle/>
          <a:p>
            <a:pPr defTabSz="440679"/>
            <a:r>
              <a:rPr lang="en-US" sz="1288" kern="1200">
                <a:solidFill>
                  <a:schemeClr val="tx1"/>
                </a:solidFill>
                <a:latin typeface="+mn-lt"/>
                <a:ea typeface="+mn-ea"/>
                <a:cs typeface="+mn-cs"/>
              </a:rPr>
              <a:t>Optimal rate algorithm</a:t>
            </a:r>
          </a:p>
          <a:p>
            <a:pPr defTabSz="758110"/>
            <a:endParaRPr lang="ru-RU" sz="3600" dirty="0"/>
          </a:p>
        </p:txBody>
      </p:sp>
      <p:pic>
        <p:nvPicPr>
          <p:cNvPr id="9" name="Picture 8">
            <a:extLst>
              <a:ext uri="{FF2B5EF4-FFF2-40B4-BE49-F238E27FC236}">
                <a16:creationId xmlns:a16="http://schemas.microsoft.com/office/drawing/2014/main" id="{F075A4B5-2D22-CCE6-584C-AFF666428293}"/>
              </a:ext>
            </a:extLst>
          </p:cNvPr>
          <p:cNvPicPr>
            <a:picLocks noChangeAspect="1"/>
          </p:cNvPicPr>
          <p:nvPr/>
        </p:nvPicPr>
        <p:blipFill>
          <a:blip r:embed="rId2"/>
          <a:stretch>
            <a:fillRect/>
          </a:stretch>
        </p:blipFill>
        <p:spPr>
          <a:xfrm>
            <a:off x="165560" y="1060792"/>
            <a:ext cx="7903783" cy="4487342"/>
          </a:xfrm>
          <a:prstGeom prst="rect">
            <a:avLst/>
          </a:prstGeom>
        </p:spPr>
      </p:pic>
      <p:pic>
        <p:nvPicPr>
          <p:cNvPr id="12" name="Picture 11">
            <a:extLst>
              <a:ext uri="{FF2B5EF4-FFF2-40B4-BE49-F238E27FC236}">
                <a16:creationId xmlns:a16="http://schemas.microsoft.com/office/drawing/2014/main" id="{C21C9D6A-2008-FB36-BCAE-FD6E75ED909C}"/>
              </a:ext>
            </a:extLst>
          </p:cNvPr>
          <p:cNvPicPr>
            <a:picLocks noChangeAspect="1"/>
          </p:cNvPicPr>
          <p:nvPr/>
        </p:nvPicPr>
        <p:blipFill>
          <a:blip r:embed="rId3"/>
          <a:stretch>
            <a:fillRect/>
          </a:stretch>
        </p:blipFill>
        <p:spPr>
          <a:xfrm>
            <a:off x="0" y="5555938"/>
            <a:ext cx="9150132" cy="1302062"/>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8C688B2-5F19-CA38-1682-5D946CAEBC18}"/>
                  </a:ext>
                </a:extLst>
              </p:cNvPr>
              <p:cNvSpPr txBox="1"/>
              <p:nvPr/>
            </p:nvSpPr>
            <p:spPr>
              <a:xfrm>
                <a:off x="7701699" y="2828340"/>
                <a:ext cx="4324740" cy="1476173"/>
              </a:xfrm>
              <a:prstGeom prst="rect">
                <a:avLst/>
              </a:prstGeom>
              <a:noFill/>
            </p:spPr>
            <p:txBody>
              <a:bodyPr wrap="square">
                <a:spAutoFit/>
              </a:bodyPr>
              <a:lstStyle/>
              <a:p>
                <a:pPr defTabSz="813816"/>
                <a14:m>
                  <m:oMathPara xmlns:m="http://schemas.openxmlformats.org/officeDocument/2006/math">
                    <m:oMathParaPr>
                      <m:jc m:val="center"/>
                    </m:oMathParaPr>
                    <m:oMath xmlns:m="http://schemas.openxmlformats.org/officeDocument/2006/math">
                      <m:r>
                        <a:rPr lang="ru-RU" sz="1602" i="1" kern="1200">
                          <a:solidFill>
                            <a:schemeClr val="tx1"/>
                          </a:solidFill>
                          <a:latin typeface="Cambria Math" panose="02040503050406030204" pitchFamily="18" charset="0"/>
                          <a:ea typeface="+mn-ea"/>
                          <a:cs typeface="+mn-cs"/>
                        </a:rPr>
                        <m:t>𝐸</m:t>
                      </m:r>
                      <m:d>
                        <m:dPr>
                          <m:ctrlPr>
                            <a:rPr lang="ru-RU" sz="1602" i="1" kern="1200">
                              <a:solidFill>
                                <a:srgbClr val="836967"/>
                              </a:solidFill>
                              <a:latin typeface="Cambria Math" panose="02040503050406030204" pitchFamily="18" charset="0"/>
                              <a:ea typeface="+mn-ea"/>
                              <a:cs typeface="+mn-cs"/>
                            </a:rPr>
                          </m:ctrlPr>
                        </m:dPr>
                        <m:e>
                          <m:r>
                            <a:rPr lang="ru-RU" sz="1602" i="1" kern="1200">
                              <a:solidFill>
                                <a:schemeClr val="tx1"/>
                              </a:solidFill>
                              <a:latin typeface="Cambria Math" panose="02040503050406030204" pitchFamily="18" charset="0"/>
                              <a:ea typeface="+mn-ea"/>
                              <a:cs typeface="+mn-cs"/>
                            </a:rPr>
                            <m:t>𝑃𝑁𝐿</m:t>
                          </m:r>
                        </m:e>
                      </m:d>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𝐹𝑉</m:t>
                      </m:r>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𝑃𝐷</m:t>
                      </m:r>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𝐸𝐴𝐷</m:t>
                      </m:r>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𝐿𝐺𝐷</m:t>
                      </m:r>
                      <m:r>
                        <a:rPr lang="ru-RU" sz="1602" kern="1200">
                          <a:solidFill>
                            <a:schemeClr val="tx1"/>
                          </a:solidFill>
                          <a:latin typeface="Cambria Math" panose="02040503050406030204" pitchFamily="18" charset="0"/>
                          <a:ea typeface="+mn-ea"/>
                          <a:cs typeface="+mn-cs"/>
                        </a:rPr>
                        <m:t>= =</m:t>
                      </m:r>
                      <m:d>
                        <m:dPr>
                          <m:ctrlPr>
                            <a:rPr lang="ru-RU" sz="1602" i="1" kern="1200">
                              <a:solidFill>
                                <a:srgbClr val="836967"/>
                              </a:solidFill>
                              <a:latin typeface="Cambria Math" panose="02040503050406030204" pitchFamily="18" charset="0"/>
                              <a:ea typeface="+mn-ea"/>
                              <a:cs typeface="+mn-cs"/>
                            </a:rPr>
                          </m:ctrlPr>
                        </m:dPr>
                        <m:e>
                          <m:r>
                            <a:rPr lang="ru-RU" sz="1602" kern="1200">
                              <a:solidFill>
                                <a:schemeClr val="tx1"/>
                              </a:solidFill>
                              <a:latin typeface="Cambria Math" panose="02040503050406030204" pitchFamily="18" charset="0"/>
                              <a:ea typeface="+mn-ea"/>
                              <a:cs typeface="+mn-cs"/>
                            </a:rPr>
                            <m:t>1−0.6∗</m:t>
                          </m:r>
                          <m:r>
                            <a:rPr lang="ru-RU" sz="1602" i="1" kern="1200">
                              <a:solidFill>
                                <a:schemeClr val="tx1"/>
                              </a:solidFill>
                              <a:latin typeface="Cambria Math" panose="02040503050406030204" pitchFamily="18" charset="0"/>
                              <a:ea typeface="+mn-ea"/>
                              <a:cs typeface="+mn-cs"/>
                            </a:rPr>
                            <m:t>𝑃𝐷</m:t>
                          </m:r>
                        </m:e>
                      </m:d>
                      <m:r>
                        <a:rPr lang="ru-RU" sz="1602" kern="1200">
                          <a:solidFill>
                            <a:schemeClr val="tx1"/>
                          </a:solidFill>
                          <a:latin typeface="Cambria Math" panose="02040503050406030204" pitchFamily="18" charset="0"/>
                          <a:ea typeface="+mn-ea"/>
                          <a:cs typeface="+mn-cs"/>
                        </a:rPr>
                        <m:t>∗</m:t>
                      </m:r>
                      <m:f>
                        <m:fPr>
                          <m:ctrlPr>
                            <a:rPr lang="ru-RU" sz="1602" i="1" kern="1200">
                              <a:solidFill>
                                <a:srgbClr val="836967"/>
                              </a:solidFill>
                              <a:latin typeface="Cambria Math" panose="02040503050406030204" pitchFamily="18" charset="0"/>
                              <a:ea typeface="+mn-ea"/>
                              <a:cs typeface="+mn-cs"/>
                            </a:rPr>
                          </m:ctrlPr>
                        </m:fPr>
                        <m:num>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𝑟</m:t>
                              </m:r>
                            </m:e>
                            <m:sub>
                              <m:r>
                                <a:rPr lang="ru-RU" sz="1602" i="1" kern="1200">
                                  <a:solidFill>
                                    <a:schemeClr val="tx1"/>
                                  </a:solidFill>
                                  <a:latin typeface="Cambria Math" panose="02040503050406030204" pitchFamily="18" charset="0"/>
                                  <a:ea typeface="+mn-ea"/>
                                  <a:cs typeface="+mn-cs"/>
                                </a:rPr>
                                <m:t>𝑛</m:t>
                              </m:r>
                            </m:sub>
                          </m:sSub>
                          <m:r>
                            <a:rPr lang="ru-RU" sz="1602" kern="1200">
                              <a:solidFill>
                                <a:schemeClr val="tx1"/>
                              </a:solidFill>
                              <a:latin typeface="Cambria Math" panose="02040503050406030204" pitchFamily="18" charset="0"/>
                              <a:ea typeface="+mn-ea"/>
                              <a:cs typeface="+mn-cs"/>
                            </a:rPr>
                            <m:t>∗</m:t>
                          </m:r>
                          <m:sSup>
                            <m:sSupPr>
                              <m:ctrlPr>
                                <a:rPr lang="ru-RU" sz="1602" i="1" kern="1200">
                                  <a:solidFill>
                                    <a:srgbClr val="836967"/>
                                  </a:solidFill>
                                  <a:latin typeface="Cambria Math" panose="02040503050406030204" pitchFamily="18" charset="0"/>
                                  <a:ea typeface="+mn-ea"/>
                                  <a:cs typeface="+mn-cs"/>
                                </a:rPr>
                              </m:ctrlPr>
                            </m:sSupPr>
                            <m:e>
                              <m:d>
                                <m:dPr>
                                  <m:ctrlPr>
                                    <a:rPr lang="ru-RU" sz="1602" i="1" kern="1200">
                                      <a:solidFill>
                                        <a:srgbClr val="836967"/>
                                      </a:solidFill>
                                      <a:latin typeface="Cambria Math" panose="02040503050406030204" pitchFamily="18" charset="0"/>
                                      <a:ea typeface="+mn-ea"/>
                                      <a:cs typeface="+mn-cs"/>
                                    </a:rPr>
                                  </m:ctrlPr>
                                </m:dPr>
                                <m:e>
                                  <m:r>
                                    <a:rPr lang="ru-RU" sz="1602" kern="1200">
                                      <a:solidFill>
                                        <a:schemeClr val="tx1"/>
                                      </a:solidFill>
                                      <a:latin typeface="Cambria Math" panose="02040503050406030204" pitchFamily="18" charset="0"/>
                                      <a:ea typeface="+mn-ea"/>
                                      <a:cs typeface="+mn-cs"/>
                                    </a:rPr>
                                    <m:t>1+</m:t>
                                  </m:r>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𝑟</m:t>
                                      </m:r>
                                    </m:e>
                                    <m:sub>
                                      <m:r>
                                        <a:rPr lang="ru-RU" sz="1602" i="1" kern="1200">
                                          <a:solidFill>
                                            <a:schemeClr val="tx1"/>
                                          </a:solidFill>
                                          <a:latin typeface="Cambria Math" panose="02040503050406030204" pitchFamily="18" charset="0"/>
                                          <a:ea typeface="+mn-ea"/>
                                          <a:cs typeface="+mn-cs"/>
                                        </a:rPr>
                                        <m:t>𝑛</m:t>
                                      </m:r>
                                    </m:sub>
                                  </m:sSub>
                                </m:e>
                              </m:d>
                            </m:e>
                            <m:sup>
                              <m:r>
                                <a:rPr lang="ru-RU" sz="1602" i="1" kern="1200">
                                  <a:solidFill>
                                    <a:schemeClr val="tx1"/>
                                  </a:solidFill>
                                  <a:latin typeface="Cambria Math" panose="02040503050406030204" pitchFamily="18" charset="0"/>
                                  <a:ea typeface="+mn-ea"/>
                                  <a:cs typeface="+mn-cs"/>
                                </a:rPr>
                                <m:t>𝑛</m:t>
                              </m:r>
                            </m:sup>
                          </m:sSup>
                        </m:num>
                        <m:den>
                          <m:sSup>
                            <m:sSupPr>
                              <m:ctrlPr>
                                <a:rPr lang="ru-RU" sz="1602" i="1" kern="1200">
                                  <a:solidFill>
                                    <a:srgbClr val="836967"/>
                                  </a:solidFill>
                                  <a:latin typeface="Cambria Math" panose="02040503050406030204" pitchFamily="18" charset="0"/>
                                  <a:ea typeface="+mn-ea"/>
                                  <a:cs typeface="+mn-cs"/>
                                </a:rPr>
                              </m:ctrlPr>
                            </m:sSupPr>
                            <m:e>
                              <m:d>
                                <m:dPr>
                                  <m:ctrlPr>
                                    <a:rPr lang="ru-RU" sz="1602" i="1" kern="1200">
                                      <a:solidFill>
                                        <a:srgbClr val="836967"/>
                                      </a:solidFill>
                                      <a:latin typeface="Cambria Math" panose="02040503050406030204" pitchFamily="18" charset="0"/>
                                      <a:ea typeface="+mn-ea"/>
                                      <a:cs typeface="+mn-cs"/>
                                    </a:rPr>
                                  </m:ctrlPr>
                                </m:dPr>
                                <m:e>
                                  <m:r>
                                    <a:rPr lang="ru-RU" sz="1602" kern="1200">
                                      <a:solidFill>
                                        <a:schemeClr val="tx1"/>
                                      </a:solidFill>
                                      <a:latin typeface="Cambria Math" panose="02040503050406030204" pitchFamily="18" charset="0"/>
                                      <a:ea typeface="+mn-ea"/>
                                      <a:cs typeface="+mn-cs"/>
                                    </a:rPr>
                                    <m:t>1+</m:t>
                                  </m:r>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𝑟</m:t>
                                      </m:r>
                                    </m:e>
                                    <m:sub>
                                      <m:r>
                                        <a:rPr lang="ru-RU" sz="1602" i="1" kern="1200">
                                          <a:solidFill>
                                            <a:schemeClr val="tx1"/>
                                          </a:solidFill>
                                          <a:latin typeface="Cambria Math" panose="02040503050406030204" pitchFamily="18" charset="0"/>
                                          <a:ea typeface="+mn-ea"/>
                                          <a:cs typeface="+mn-cs"/>
                                        </a:rPr>
                                        <m:t>𝑛</m:t>
                                      </m:r>
                                    </m:sub>
                                  </m:sSub>
                                </m:e>
                              </m:d>
                            </m:e>
                            <m:sup>
                              <m:r>
                                <a:rPr lang="ru-RU" sz="1602" i="1" kern="1200">
                                  <a:solidFill>
                                    <a:schemeClr val="tx1"/>
                                  </a:solidFill>
                                  <a:latin typeface="Cambria Math" panose="02040503050406030204" pitchFamily="18" charset="0"/>
                                  <a:ea typeface="+mn-ea"/>
                                  <a:cs typeface="+mn-cs"/>
                                </a:rPr>
                                <m:t>𝑛</m:t>
                              </m:r>
                            </m:sup>
                          </m:sSup>
                          <m:r>
                            <a:rPr lang="ru-RU" sz="1602" kern="1200">
                              <a:solidFill>
                                <a:schemeClr val="tx1"/>
                              </a:solidFill>
                              <a:latin typeface="Cambria Math" panose="02040503050406030204" pitchFamily="18" charset="0"/>
                              <a:ea typeface="+mn-ea"/>
                              <a:cs typeface="+mn-cs"/>
                            </a:rPr>
                            <m:t>−1</m:t>
                          </m:r>
                        </m:den>
                      </m:f>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𝑆</m:t>
                      </m:r>
                      <m:r>
                        <a:rPr lang="ru-RU" sz="1602" kern="1200">
                          <a:solidFill>
                            <a:schemeClr val="tx1"/>
                          </a:solidFill>
                          <a:latin typeface="Cambria Math" panose="02040503050406030204" pitchFamily="18" charset="0"/>
                          <a:ea typeface="+mn-ea"/>
                          <a:cs typeface="+mn-cs"/>
                        </a:rPr>
                        <m:t>∗</m:t>
                      </m:r>
                      <m:f>
                        <m:fPr>
                          <m:ctrlPr>
                            <a:rPr lang="ru-RU" sz="1602" i="1" kern="1200">
                              <a:solidFill>
                                <a:srgbClr val="836967"/>
                              </a:solidFill>
                              <a:latin typeface="Cambria Math" panose="02040503050406030204" pitchFamily="18" charset="0"/>
                              <a:ea typeface="+mn-ea"/>
                              <a:cs typeface="+mn-cs"/>
                            </a:rPr>
                          </m:ctrlPr>
                        </m:fPr>
                        <m:num>
                          <m:sSup>
                            <m:sSupPr>
                              <m:ctrlPr>
                                <a:rPr lang="ru-RU" sz="1602" i="1" kern="1200">
                                  <a:solidFill>
                                    <a:srgbClr val="836967"/>
                                  </a:solidFill>
                                  <a:latin typeface="Cambria Math" panose="02040503050406030204" pitchFamily="18" charset="0"/>
                                  <a:ea typeface="+mn-ea"/>
                                  <a:cs typeface="+mn-cs"/>
                                </a:rPr>
                              </m:ctrlPr>
                            </m:sSupPr>
                            <m:e>
                              <m:d>
                                <m:dPr>
                                  <m:ctrlPr>
                                    <a:rPr lang="ru-RU" sz="1602" i="1" kern="1200">
                                      <a:solidFill>
                                        <a:srgbClr val="836967"/>
                                      </a:solidFill>
                                      <a:latin typeface="Cambria Math" panose="02040503050406030204" pitchFamily="18" charset="0"/>
                                      <a:ea typeface="+mn-ea"/>
                                      <a:cs typeface="+mn-cs"/>
                                    </a:rPr>
                                  </m:ctrlPr>
                                </m:dPr>
                                <m:e>
                                  <m:r>
                                    <a:rPr lang="ru-RU" sz="1602" kern="1200">
                                      <a:solidFill>
                                        <a:schemeClr val="tx1"/>
                                      </a:solidFill>
                                      <a:latin typeface="Cambria Math" panose="02040503050406030204" pitchFamily="18" charset="0"/>
                                      <a:ea typeface="+mn-ea"/>
                                      <a:cs typeface="+mn-cs"/>
                                    </a:rPr>
                                    <m:t>1+</m:t>
                                  </m:r>
                                  <m:sSub>
                                    <m:sSubPr>
                                      <m:ctrlPr>
                                        <a:rPr lang="ru-RU" sz="1602" i="1" kern="1200">
                                          <a:solidFill>
                                            <a:srgbClr val="836967"/>
                                          </a:solidFill>
                                          <a:latin typeface="Cambria Math" panose="02040503050406030204" pitchFamily="18" charset="0"/>
                                          <a:ea typeface="+mn-ea"/>
                                          <a:cs typeface="+mn-cs"/>
                                        </a:rPr>
                                      </m:ctrlPr>
                                    </m:sSubPr>
                                    <m:e>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𝑟</m:t>
                                          </m:r>
                                        </m:e>
                                        <m:sub>
                                          <m:r>
                                            <a:rPr lang="ru-RU" sz="1602" kern="1200">
                                              <a:solidFill>
                                                <a:schemeClr val="tx1"/>
                                              </a:solidFill>
                                              <a:latin typeface="Cambria Math" panose="02040503050406030204" pitchFamily="18" charset="0"/>
                                              <a:ea typeface="+mn-ea"/>
                                              <a:cs typeface="+mn-cs"/>
                                            </a:rPr>
                                            <m:t>0</m:t>
                                          </m:r>
                                        </m:sub>
                                      </m:sSub>
                                    </m:e>
                                    <m:sub>
                                      <m:r>
                                        <a:rPr lang="ru-RU" sz="1602" i="1" kern="1200">
                                          <a:solidFill>
                                            <a:schemeClr val="tx1"/>
                                          </a:solidFill>
                                          <a:latin typeface="Cambria Math" panose="02040503050406030204" pitchFamily="18" charset="0"/>
                                          <a:ea typeface="+mn-ea"/>
                                          <a:cs typeface="+mn-cs"/>
                                        </a:rPr>
                                        <m:t>𝑛</m:t>
                                      </m:r>
                                    </m:sub>
                                  </m:sSub>
                                </m:e>
                              </m:d>
                            </m:e>
                            <m:sup>
                              <m:r>
                                <a:rPr lang="ru-RU" sz="1602" i="1" kern="1200">
                                  <a:solidFill>
                                    <a:schemeClr val="tx1"/>
                                  </a:solidFill>
                                  <a:latin typeface="Cambria Math" panose="02040503050406030204" pitchFamily="18" charset="0"/>
                                  <a:ea typeface="+mn-ea"/>
                                  <a:cs typeface="+mn-cs"/>
                                </a:rPr>
                                <m:t>𝑛</m:t>
                              </m:r>
                            </m:sup>
                          </m:sSup>
                          <m:r>
                            <a:rPr lang="ru-RU" sz="1602" kern="1200">
                              <a:solidFill>
                                <a:schemeClr val="tx1"/>
                              </a:solidFill>
                              <a:latin typeface="Cambria Math" panose="02040503050406030204" pitchFamily="18" charset="0"/>
                              <a:ea typeface="+mn-ea"/>
                              <a:cs typeface="+mn-cs"/>
                            </a:rPr>
                            <m:t>−1</m:t>
                          </m:r>
                        </m:num>
                        <m:den>
                          <m:sSub>
                            <m:sSubPr>
                              <m:ctrlPr>
                                <a:rPr lang="ru-RU" sz="1602" i="1" kern="1200">
                                  <a:solidFill>
                                    <a:srgbClr val="836967"/>
                                  </a:solidFill>
                                  <a:latin typeface="Cambria Math" panose="02040503050406030204" pitchFamily="18" charset="0"/>
                                  <a:ea typeface="+mn-ea"/>
                                  <a:cs typeface="+mn-cs"/>
                                </a:rPr>
                              </m:ctrlPr>
                            </m:sSubPr>
                            <m:e>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𝑟</m:t>
                                  </m:r>
                                </m:e>
                                <m:sub>
                                  <m:r>
                                    <a:rPr lang="ru-RU" sz="1602" kern="1200">
                                      <a:solidFill>
                                        <a:schemeClr val="tx1"/>
                                      </a:solidFill>
                                      <a:latin typeface="Cambria Math" panose="02040503050406030204" pitchFamily="18" charset="0"/>
                                      <a:ea typeface="+mn-ea"/>
                                      <a:cs typeface="+mn-cs"/>
                                    </a:rPr>
                                    <m:t>0</m:t>
                                  </m:r>
                                </m:sub>
                              </m:sSub>
                            </m:e>
                            <m:sub>
                              <m:r>
                                <a:rPr lang="ru-RU" sz="1602" i="1" kern="1200">
                                  <a:solidFill>
                                    <a:schemeClr val="tx1"/>
                                  </a:solidFill>
                                  <a:latin typeface="Cambria Math" panose="02040503050406030204" pitchFamily="18" charset="0"/>
                                  <a:ea typeface="+mn-ea"/>
                                  <a:cs typeface="+mn-cs"/>
                                </a:rPr>
                                <m:t>𝑛</m:t>
                              </m:r>
                            </m:sub>
                          </m:sSub>
                        </m:den>
                      </m:f>
                      <m:r>
                        <a:rPr lang="ru-RU" sz="1602" kern="1200">
                          <a:solidFill>
                            <a:schemeClr val="tx1"/>
                          </a:solidFill>
                          <a:latin typeface="Cambria Math" panose="02040503050406030204" pitchFamily="18" charset="0"/>
                          <a:ea typeface="+mn-ea"/>
                          <a:cs typeface="+mn-cs"/>
                        </a:rPr>
                        <m:t>−</m:t>
                      </m:r>
                      <m:sSup>
                        <m:sSupPr>
                          <m:ctrlPr>
                            <a:rPr lang="ru-RU" sz="1602" i="1" kern="1200">
                              <a:solidFill>
                                <a:srgbClr val="836967"/>
                              </a:solidFill>
                              <a:latin typeface="Cambria Math" panose="02040503050406030204" pitchFamily="18" charset="0"/>
                              <a:ea typeface="+mn-ea"/>
                              <a:cs typeface="+mn-cs"/>
                            </a:rPr>
                          </m:ctrlPr>
                        </m:sSupPr>
                        <m:e>
                          <m:d>
                            <m:dPr>
                              <m:ctrlPr>
                                <a:rPr lang="ru-RU" sz="1602" i="1" kern="1200">
                                  <a:solidFill>
                                    <a:srgbClr val="836967"/>
                                  </a:solidFill>
                                  <a:latin typeface="Cambria Math" panose="02040503050406030204" pitchFamily="18" charset="0"/>
                                  <a:ea typeface="+mn-ea"/>
                                  <a:cs typeface="+mn-cs"/>
                                </a:rPr>
                              </m:ctrlPr>
                            </m:dPr>
                            <m:e>
                              <m:r>
                                <a:rPr lang="ru-RU" sz="1602" kern="1200">
                                  <a:solidFill>
                                    <a:schemeClr val="tx1"/>
                                  </a:solidFill>
                                  <a:latin typeface="Cambria Math" panose="02040503050406030204" pitchFamily="18" charset="0"/>
                                  <a:ea typeface="+mn-ea"/>
                                  <a:cs typeface="+mn-cs"/>
                                </a:rPr>
                                <m:t>1+</m:t>
                              </m:r>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𝑓</m:t>
                                  </m:r>
                                </m:e>
                                <m:sub>
                                  <m:r>
                                    <a:rPr lang="ru-RU" sz="1602" i="1" kern="1200">
                                      <a:solidFill>
                                        <a:schemeClr val="tx1"/>
                                      </a:solidFill>
                                      <a:latin typeface="Cambria Math" panose="02040503050406030204" pitchFamily="18" charset="0"/>
                                      <a:ea typeface="+mn-ea"/>
                                      <a:cs typeface="+mn-cs"/>
                                    </a:rPr>
                                    <m:t>𝑛</m:t>
                                  </m:r>
                                </m:sub>
                              </m:sSub>
                            </m:e>
                          </m:d>
                        </m:e>
                        <m:sup>
                          <m:r>
                            <a:rPr lang="ru-RU" sz="1602" i="1" kern="1200">
                              <a:solidFill>
                                <a:schemeClr val="tx1"/>
                              </a:solidFill>
                              <a:latin typeface="Cambria Math" panose="02040503050406030204" pitchFamily="18" charset="0"/>
                              <a:ea typeface="+mn-ea"/>
                              <a:cs typeface="+mn-cs"/>
                            </a:rPr>
                            <m:t>𝑛</m:t>
                          </m:r>
                        </m:sup>
                      </m:sSup>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𝑆</m:t>
                      </m:r>
                    </m:oMath>
                  </m:oMathPara>
                </a14:m>
                <a:endParaRPr lang="ru-RU" dirty="0"/>
              </a:p>
            </p:txBody>
          </p:sp>
        </mc:Choice>
        <mc:Fallback>
          <p:sp>
            <p:nvSpPr>
              <p:cNvPr id="14" name="TextBox 13">
                <a:extLst>
                  <a:ext uri="{FF2B5EF4-FFF2-40B4-BE49-F238E27FC236}">
                    <a16:creationId xmlns:a16="http://schemas.microsoft.com/office/drawing/2014/main" id="{28C688B2-5F19-CA38-1682-5D946CAEBC18}"/>
                  </a:ext>
                </a:extLst>
              </p:cNvPr>
              <p:cNvSpPr txBox="1">
                <a:spLocks noRot="1" noChangeAspect="1" noMove="1" noResize="1" noEditPoints="1" noAdjustHandles="1" noChangeArrowheads="1" noChangeShapeType="1" noTextEdit="1"/>
              </p:cNvSpPr>
              <p:nvPr/>
            </p:nvSpPr>
            <p:spPr>
              <a:xfrm>
                <a:off x="7701699" y="2828340"/>
                <a:ext cx="4324740" cy="1476173"/>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140159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Текст 6">
            <a:extLst>
              <a:ext uri="{FF2B5EF4-FFF2-40B4-BE49-F238E27FC236}">
                <a16:creationId xmlns:a16="http://schemas.microsoft.com/office/drawing/2014/main" id="{35F411B5-8431-CE4A-BEA6-775367101901}"/>
              </a:ext>
            </a:extLst>
          </p:cNvPr>
          <p:cNvSpPr>
            <a:spLocks/>
          </p:cNvSpPr>
          <p:nvPr/>
        </p:nvSpPr>
        <p:spPr>
          <a:xfrm>
            <a:off x="6515649" y="532590"/>
            <a:ext cx="1290841" cy="254483"/>
          </a:xfrm>
          <a:prstGeom prst="rect">
            <a:avLst/>
          </a:prstGeom>
        </p:spPr>
        <p:txBody>
          <a:bodyPr/>
          <a:lstStyle/>
          <a:p>
            <a:pPr defTabSz="538201"/>
            <a:endParaRPr lang="ru-RU" sz="1200" dirty="0"/>
          </a:p>
        </p:txBody>
      </p:sp>
      <p:sp>
        <p:nvSpPr>
          <p:cNvPr id="5" name="Текст 4">
            <a:extLst>
              <a:ext uri="{FF2B5EF4-FFF2-40B4-BE49-F238E27FC236}">
                <a16:creationId xmlns:a16="http://schemas.microsoft.com/office/drawing/2014/main" id="{C612FDF3-830C-8745-A254-C8DF29B6C387}"/>
              </a:ext>
            </a:extLst>
          </p:cNvPr>
          <p:cNvSpPr>
            <a:spLocks/>
          </p:cNvSpPr>
          <p:nvPr/>
        </p:nvSpPr>
        <p:spPr>
          <a:xfrm>
            <a:off x="1279888" y="532590"/>
            <a:ext cx="1820652" cy="347224"/>
          </a:xfrm>
          <a:prstGeom prst="rect">
            <a:avLst/>
          </a:prstGeom>
        </p:spPr>
        <p:txBody>
          <a:bodyPr/>
          <a:lstStyle/>
          <a:p>
            <a:pPr defTabSz="478999"/>
            <a:r>
              <a:rPr lang="en-GB" sz="1400" kern="1200" dirty="0">
                <a:solidFill>
                  <a:schemeClr val="tx1"/>
                </a:solidFill>
                <a:latin typeface="+mn-lt"/>
                <a:ea typeface="+mn-ea"/>
                <a:cs typeface="+mn-cs"/>
              </a:rPr>
              <a:t>Credit Risk Project</a:t>
            </a:r>
            <a:endParaRPr lang="ru-RU" sz="36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431358" y="532590"/>
            <a:ext cx="2247598" cy="338818"/>
          </a:xfrm>
          <a:prstGeom prst="rect">
            <a:avLst/>
          </a:prstGeom>
        </p:spPr>
        <p:txBody>
          <a:bodyPr/>
          <a:lstStyle/>
          <a:p>
            <a:pPr defTabSz="478999"/>
            <a:r>
              <a:rPr lang="en-US" sz="1400" kern="1200" dirty="0">
                <a:solidFill>
                  <a:schemeClr val="tx1"/>
                </a:solidFill>
                <a:latin typeface="+mn-lt"/>
                <a:ea typeface="+mn-ea"/>
                <a:cs typeface="+mn-cs"/>
              </a:rPr>
              <a:t>Optimal rate algorithm</a:t>
            </a:r>
          </a:p>
          <a:p>
            <a:pPr defTabSz="758110"/>
            <a:endParaRPr lang="ru-RU" sz="3600" dirty="0"/>
          </a:p>
        </p:txBody>
      </p:sp>
      <p:pic>
        <p:nvPicPr>
          <p:cNvPr id="3" name="Рисунок 2"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68" y="1087813"/>
            <a:ext cx="6844115" cy="5680631"/>
          </a:xfrm>
          <a:prstGeom prst="rect">
            <a:avLst/>
          </a:prstGeom>
        </p:spPr>
      </p:pic>
      <p:sp>
        <p:nvSpPr>
          <p:cNvPr id="8" name="TextBox 7"/>
          <p:cNvSpPr txBox="1"/>
          <p:nvPr/>
        </p:nvSpPr>
        <p:spPr>
          <a:xfrm>
            <a:off x="409692" y="1365555"/>
            <a:ext cx="4327045" cy="3187668"/>
          </a:xfrm>
          <a:prstGeom prst="rect">
            <a:avLst/>
          </a:prstGeom>
          <a:noFill/>
        </p:spPr>
        <p:txBody>
          <a:bodyPr wrap="square" rtlCol="0">
            <a:spAutoFit/>
          </a:bodyPr>
          <a:lstStyle/>
          <a:p>
            <a:pPr defTabSz="813816"/>
            <a:r>
              <a:rPr lang="en-US" sz="1424" kern="1200" dirty="0">
                <a:solidFill>
                  <a:schemeClr val="tx1"/>
                </a:solidFill>
                <a:latin typeface="Arial" panose="020B0604020202020204" pitchFamily="34" charset="0"/>
                <a:ea typeface="+mn-ea"/>
                <a:cs typeface="Arial" panose="020B0604020202020204" pitchFamily="34" charset="0"/>
              </a:rPr>
              <a:t>Optimization procedure was created with the following constraints:</a:t>
            </a:r>
          </a:p>
          <a:p>
            <a:pPr marL="254318" indent="-254318" defTabSz="813816">
              <a:buFont typeface="Arial" panose="020B0604020202020204" pitchFamily="34" charset="0"/>
              <a:buChar char="•"/>
            </a:pPr>
            <a:r>
              <a:rPr lang="en-US" sz="1424" kern="1200" dirty="0">
                <a:solidFill>
                  <a:schemeClr val="tx1"/>
                </a:solidFill>
                <a:latin typeface="Arial" panose="020B0604020202020204" pitchFamily="34" charset="0"/>
                <a:ea typeface="+mn-ea"/>
                <a:cs typeface="Arial" panose="020B0604020202020204" pitchFamily="34" charset="0"/>
              </a:rPr>
              <a:t>Maximum and minimum rates of 9% and 30% (the latter one was achieved during first stage of optimization on the previous slide) respectively to avoid potential losses and excessively high rates;</a:t>
            </a:r>
          </a:p>
          <a:p>
            <a:pPr marL="254318" indent="-254318" defTabSz="813816">
              <a:buFont typeface="Arial" panose="020B0604020202020204" pitchFamily="34" charset="0"/>
              <a:buChar char="•"/>
            </a:pPr>
            <a:r>
              <a:rPr lang="en-US" sz="1424" kern="1200" dirty="0">
                <a:solidFill>
                  <a:schemeClr val="tx1"/>
                </a:solidFill>
                <a:latin typeface="Arial" panose="020B0604020202020204" pitchFamily="34" charset="0"/>
                <a:ea typeface="+mn-ea"/>
                <a:cs typeface="Arial" panose="020B0604020202020204" pitchFamily="34" charset="0"/>
              </a:rPr>
              <a:t>Non – linear risk term structure, penalizing clients with high default rate by higher optimal rates </a:t>
            </a:r>
            <a:r>
              <a:rPr lang="ru-RU" sz="1424" kern="1200" dirty="0">
                <a:solidFill>
                  <a:schemeClr val="tx1"/>
                </a:solidFill>
                <a:latin typeface="Arial" panose="020B0604020202020204" pitchFamily="34" charset="0"/>
                <a:ea typeface="+mn-ea"/>
                <a:cs typeface="Arial" panose="020B0604020202020204" pitchFamily="34" charset="0"/>
              </a:rPr>
              <a:t>в</a:t>
            </a:r>
            <a:endParaRPr lang="en-US" sz="1424" kern="1200" dirty="0">
              <a:solidFill>
                <a:schemeClr val="tx1"/>
              </a:solidFill>
              <a:latin typeface="Arial" panose="020B0604020202020204" pitchFamily="34" charset="0"/>
              <a:ea typeface="+mn-ea"/>
              <a:cs typeface="Arial" panose="020B0604020202020204" pitchFamily="34" charset="0"/>
            </a:endParaRPr>
          </a:p>
          <a:p>
            <a:pPr defTabSz="813816"/>
            <a:r>
              <a:rPr lang="en-US" sz="1424" kern="1200" dirty="0">
                <a:solidFill>
                  <a:schemeClr val="tx1"/>
                </a:solidFill>
                <a:latin typeface="Arial" panose="020B0604020202020204" pitchFamily="34" charset="0"/>
                <a:ea typeface="+mn-ea"/>
                <a:cs typeface="Arial" panose="020B0604020202020204" pitchFamily="34" charset="0"/>
              </a:rPr>
              <a:t>To conclude, such algorithm allows to calculate optimal rate (for banks) for each client, given their characteristics</a:t>
            </a:r>
          </a:p>
          <a:p>
            <a:endParaRPr lang="ru-RU" sz="16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DEA2EEF-A88D-4318-DEAD-1F9700D3A7A0}"/>
                  </a:ext>
                </a:extLst>
              </p:cNvPr>
              <p:cNvSpPr txBox="1"/>
              <p:nvPr/>
            </p:nvSpPr>
            <p:spPr>
              <a:xfrm>
                <a:off x="278450" y="4544817"/>
                <a:ext cx="4458287" cy="1476173"/>
              </a:xfrm>
              <a:prstGeom prst="rect">
                <a:avLst/>
              </a:prstGeom>
              <a:noFill/>
            </p:spPr>
            <p:txBody>
              <a:bodyPr wrap="square">
                <a:spAutoFit/>
              </a:bodyPr>
              <a:lstStyle/>
              <a:p>
                <a:pPr defTabSz="813816"/>
                <a14:m>
                  <m:oMathPara xmlns:m="http://schemas.openxmlformats.org/officeDocument/2006/math">
                    <m:oMathParaPr>
                      <m:jc m:val="center"/>
                    </m:oMathParaPr>
                    <m:oMath xmlns:m="http://schemas.openxmlformats.org/officeDocument/2006/math">
                      <m:r>
                        <a:rPr lang="ru-RU" sz="1602" i="1" kern="1200">
                          <a:solidFill>
                            <a:schemeClr val="tx1"/>
                          </a:solidFill>
                          <a:latin typeface="Cambria Math" panose="02040503050406030204" pitchFamily="18" charset="0"/>
                          <a:ea typeface="+mn-ea"/>
                          <a:cs typeface="+mn-cs"/>
                        </a:rPr>
                        <m:t>𝐸</m:t>
                      </m:r>
                      <m:d>
                        <m:dPr>
                          <m:ctrlPr>
                            <a:rPr lang="ru-RU" sz="1602" i="1" kern="1200">
                              <a:solidFill>
                                <a:srgbClr val="836967"/>
                              </a:solidFill>
                              <a:latin typeface="Cambria Math" panose="02040503050406030204" pitchFamily="18" charset="0"/>
                              <a:ea typeface="+mn-ea"/>
                              <a:cs typeface="+mn-cs"/>
                            </a:rPr>
                          </m:ctrlPr>
                        </m:dPr>
                        <m:e>
                          <m:r>
                            <a:rPr lang="ru-RU" sz="1602" i="1" kern="1200">
                              <a:solidFill>
                                <a:schemeClr val="tx1"/>
                              </a:solidFill>
                              <a:latin typeface="Cambria Math" panose="02040503050406030204" pitchFamily="18" charset="0"/>
                              <a:ea typeface="+mn-ea"/>
                              <a:cs typeface="+mn-cs"/>
                            </a:rPr>
                            <m:t>𝑃𝑁𝐿</m:t>
                          </m:r>
                        </m:e>
                      </m:d>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𝐹𝑉</m:t>
                      </m:r>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𝑃𝐷</m:t>
                      </m:r>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𝐸𝐴𝐷</m:t>
                      </m:r>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𝐿𝐺𝐷</m:t>
                      </m:r>
                      <m:r>
                        <a:rPr lang="ru-RU" sz="1602" kern="1200">
                          <a:solidFill>
                            <a:schemeClr val="tx1"/>
                          </a:solidFill>
                          <a:latin typeface="Cambria Math" panose="02040503050406030204" pitchFamily="18" charset="0"/>
                          <a:ea typeface="+mn-ea"/>
                          <a:cs typeface="+mn-cs"/>
                        </a:rPr>
                        <m:t>= =</m:t>
                      </m:r>
                      <m:d>
                        <m:dPr>
                          <m:ctrlPr>
                            <a:rPr lang="ru-RU" sz="1602" i="1" kern="1200">
                              <a:solidFill>
                                <a:srgbClr val="836967"/>
                              </a:solidFill>
                              <a:latin typeface="Cambria Math" panose="02040503050406030204" pitchFamily="18" charset="0"/>
                              <a:ea typeface="+mn-ea"/>
                              <a:cs typeface="+mn-cs"/>
                            </a:rPr>
                          </m:ctrlPr>
                        </m:dPr>
                        <m:e>
                          <m:r>
                            <a:rPr lang="ru-RU" sz="1602" kern="1200">
                              <a:solidFill>
                                <a:schemeClr val="tx1"/>
                              </a:solidFill>
                              <a:latin typeface="Cambria Math" panose="02040503050406030204" pitchFamily="18" charset="0"/>
                              <a:ea typeface="+mn-ea"/>
                              <a:cs typeface="+mn-cs"/>
                            </a:rPr>
                            <m:t>1−0.6∗</m:t>
                          </m:r>
                          <m:r>
                            <a:rPr lang="ru-RU" sz="1602" i="1" kern="1200">
                              <a:solidFill>
                                <a:schemeClr val="tx1"/>
                              </a:solidFill>
                              <a:latin typeface="Cambria Math" panose="02040503050406030204" pitchFamily="18" charset="0"/>
                              <a:ea typeface="+mn-ea"/>
                              <a:cs typeface="+mn-cs"/>
                            </a:rPr>
                            <m:t>𝑃𝐷</m:t>
                          </m:r>
                        </m:e>
                      </m:d>
                      <m:r>
                        <a:rPr lang="ru-RU" sz="1602" kern="1200">
                          <a:solidFill>
                            <a:schemeClr val="tx1"/>
                          </a:solidFill>
                          <a:latin typeface="Cambria Math" panose="02040503050406030204" pitchFamily="18" charset="0"/>
                          <a:ea typeface="+mn-ea"/>
                          <a:cs typeface="+mn-cs"/>
                        </a:rPr>
                        <m:t>∗</m:t>
                      </m:r>
                      <m:f>
                        <m:fPr>
                          <m:ctrlPr>
                            <a:rPr lang="ru-RU" sz="1602" i="1" kern="1200">
                              <a:solidFill>
                                <a:srgbClr val="836967"/>
                              </a:solidFill>
                              <a:latin typeface="Cambria Math" panose="02040503050406030204" pitchFamily="18" charset="0"/>
                              <a:ea typeface="+mn-ea"/>
                              <a:cs typeface="+mn-cs"/>
                            </a:rPr>
                          </m:ctrlPr>
                        </m:fPr>
                        <m:num>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𝑟</m:t>
                              </m:r>
                            </m:e>
                            <m:sub>
                              <m:r>
                                <a:rPr lang="ru-RU" sz="1602" i="1" kern="1200">
                                  <a:solidFill>
                                    <a:schemeClr val="tx1"/>
                                  </a:solidFill>
                                  <a:latin typeface="Cambria Math" panose="02040503050406030204" pitchFamily="18" charset="0"/>
                                  <a:ea typeface="+mn-ea"/>
                                  <a:cs typeface="+mn-cs"/>
                                </a:rPr>
                                <m:t>𝑛</m:t>
                              </m:r>
                            </m:sub>
                          </m:sSub>
                          <m:r>
                            <a:rPr lang="ru-RU" sz="1602" kern="1200">
                              <a:solidFill>
                                <a:schemeClr val="tx1"/>
                              </a:solidFill>
                              <a:latin typeface="Cambria Math" panose="02040503050406030204" pitchFamily="18" charset="0"/>
                              <a:ea typeface="+mn-ea"/>
                              <a:cs typeface="+mn-cs"/>
                            </a:rPr>
                            <m:t>∗</m:t>
                          </m:r>
                          <m:sSup>
                            <m:sSupPr>
                              <m:ctrlPr>
                                <a:rPr lang="ru-RU" sz="1602" i="1" kern="1200">
                                  <a:solidFill>
                                    <a:srgbClr val="836967"/>
                                  </a:solidFill>
                                  <a:latin typeface="Cambria Math" panose="02040503050406030204" pitchFamily="18" charset="0"/>
                                  <a:ea typeface="+mn-ea"/>
                                  <a:cs typeface="+mn-cs"/>
                                </a:rPr>
                              </m:ctrlPr>
                            </m:sSupPr>
                            <m:e>
                              <m:d>
                                <m:dPr>
                                  <m:ctrlPr>
                                    <a:rPr lang="ru-RU" sz="1602" i="1" kern="1200">
                                      <a:solidFill>
                                        <a:srgbClr val="836967"/>
                                      </a:solidFill>
                                      <a:latin typeface="Cambria Math" panose="02040503050406030204" pitchFamily="18" charset="0"/>
                                      <a:ea typeface="+mn-ea"/>
                                      <a:cs typeface="+mn-cs"/>
                                    </a:rPr>
                                  </m:ctrlPr>
                                </m:dPr>
                                <m:e>
                                  <m:r>
                                    <a:rPr lang="ru-RU" sz="1602" kern="1200">
                                      <a:solidFill>
                                        <a:schemeClr val="tx1"/>
                                      </a:solidFill>
                                      <a:latin typeface="Cambria Math" panose="02040503050406030204" pitchFamily="18" charset="0"/>
                                      <a:ea typeface="+mn-ea"/>
                                      <a:cs typeface="+mn-cs"/>
                                    </a:rPr>
                                    <m:t>1+</m:t>
                                  </m:r>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𝑟</m:t>
                                      </m:r>
                                    </m:e>
                                    <m:sub>
                                      <m:r>
                                        <a:rPr lang="ru-RU" sz="1602" i="1" kern="1200">
                                          <a:solidFill>
                                            <a:schemeClr val="tx1"/>
                                          </a:solidFill>
                                          <a:latin typeface="Cambria Math" panose="02040503050406030204" pitchFamily="18" charset="0"/>
                                          <a:ea typeface="+mn-ea"/>
                                          <a:cs typeface="+mn-cs"/>
                                        </a:rPr>
                                        <m:t>𝑛</m:t>
                                      </m:r>
                                    </m:sub>
                                  </m:sSub>
                                </m:e>
                              </m:d>
                            </m:e>
                            <m:sup>
                              <m:r>
                                <a:rPr lang="ru-RU" sz="1602" i="1" kern="1200">
                                  <a:solidFill>
                                    <a:schemeClr val="tx1"/>
                                  </a:solidFill>
                                  <a:latin typeface="Cambria Math" panose="02040503050406030204" pitchFamily="18" charset="0"/>
                                  <a:ea typeface="+mn-ea"/>
                                  <a:cs typeface="+mn-cs"/>
                                </a:rPr>
                                <m:t>𝑛</m:t>
                              </m:r>
                            </m:sup>
                          </m:sSup>
                        </m:num>
                        <m:den>
                          <m:sSup>
                            <m:sSupPr>
                              <m:ctrlPr>
                                <a:rPr lang="ru-RU" sz="1602" i="1" kern="1200">
                                  <a:solidFill>
                                    <a:srgbClr val="836967"/>
                                  </a:solidFill>
                                  <a:latin typeface="Cambria Math" panose="02040503050406030204" pitchFamily="18" charset="0"/>
                                  <a:ea typeface="+mn-ea"/>
                                  <a:cs typeface="+mn-cs"/>
                                </a:rPr>
                              </m:ctrlPr>
                            </m:sSupPr>
                            <m:e>
                              <m:d>
                                <m:dPr>
                                  <m:ctrlPr>
                                    <a:rPr lang="ru-RU" sz="1602" i="1" kern="1200">
                                      <a:solidFill>
                                        <a:srgbClr val="836967"/>
                                      </a:solidFill>
                                      <a:latin typeface="Cambria Math" panose="02040503050406030204" pitchFamily="18" charset="0"/>
                                      <a:ea typeface="+mn-ea"/>
                                      <a:cs typeface="+mn-cs"/>
                                    </a:rPr>
                                  </m:ctrlPr>
                                </m:dPr>
                                <m:e>
                                  <m:r>
                                    <a:rPr lang="ru-RU" sz="1602" kern="1200">
                                      <a:solidFill>
                                        <a:schemeClr val="tx1"/>
                                      </a:solidFill>
                                      <a:latin typeface="Cambria Math" panose="02040503050406030204" pitchFamily="18" charset="0"/>
                                      <a:ea typeface="+mn-ea"/>
                                      <a:cs typeface="+mn-cs"/>
                                    </a:rPr>
                                    <m:t>1+</m:t>
                                  </m:r>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𝑟</m:t>
                                      </m:r>
                                    </m:e>
                                    <m:sub>
                                      <m:r>
                                        <a:rPr lang="ru-RU" sz="1602" i="1" kern="1200">
                                          <a:solidFill>
                                            <a:schemeClr val="tx1"/>
                                          </a:solidFill>
                                          <a:latin typeface="Cambria Math" panose="02040503050406030204" pitchFamily="18" charset="0"/>
                                          <a:ea typeface="+mn-ea"/>
                                          <a:cs typeface="+mn-cs"/>
                                        </a:rPr>
                                        <m:t>𝑛</m:t>
                                      </m:r>
                                    </m:sub>
                                  </m:sSub>
                                </m:e>
                              </m:d>
                            </m:e>
                            <m:sup>
                              <m:r>
                                <a:rPr lang="ru-RU" sz="1602" i="1" kern="1200">
                                  <a:solidFill>
                                    <a:schemeClr val="tx1"/>
                                  </a:solidFill>
                                  <a:latin typeface="Cambria Math" panose="02040503050406030204" pitchFamily="18" charset="0"/>
                                  <a:ea typeface="+mn-ea"/>
                                  <a:cs typeface="+mn-cs"/>
                                </a:rPr>
                                <m:t>𝑛</m:t>
                              </m:r>
                            </m:sup>
                          </m:sSup>
                          <m:r>
                            <a:rPr lang="ru-RU" sz="1602" kern="1200">
                              <a:solidFill>
                                <a:schemeClr val="tx1"/>
                              </a:solidFill>
                              <a:latin typeface="Cambria Math" panose="02040503050406030204" pitchFamily="18" charset="0"/>
                              <a:ea typeface="+mn-ea"/>
                              <a:cs typeface="+mn-cs"/>
                            </a:rPr>
                            <m:t>−1</m:t>
                          </m:r>
                        </m:den>
                      </m:f>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𝑆</m:t>
                      </m:r>
                      <m:r>
                        <a:rPr lang="ru-RU" sz="1602" kern="1200">
                          <a:solidFill>
                            <a:schemeClr val="tx1"/>
                          </a:solidFill>
                          <a:latin typeface="Cambria Math" panose="02040503050406030204" pitchFamily="18" charset="0"/>
                          <a:ea typeface="+mn-ea"/>
                          <a:cs typeface="+mn-cs"/>
                        </a:rPr>
                        <m:t>∗</m:t>
                      </m:r>
                      <m:f>
                        <m:fPr>
                          <m:ctrlPr>
                            <a:rPr lang="ru-RU" sz="1602" i="1" kern="1200">
                              <a:solidFill>
                                <a:srgbClr val="836967"/>
                              </a:solidFill>
                              <a:latin typeface="Cambria Math" panose="02040503050406030204" pitchFamily="18" charset="0"/>
                              <a:ea typeface="+mn-ea"/>
                              <a:cs typeface="+mn-cs"/>
                            </a:rPr>
                          </m:ctrlPr>
                        </m:fPr>
                        <m:num>
                          <m:sSup>
                            <m:sSupPr>
                              <m:ctrlPr>
                                <a:rPr lang="ru-RU" sz="1602" i="1" kern="1200">
                                  <a:solidFill>
                                    <a:srgbClr val="836967"/>
                                  </a:solidFill>
                                  <a:latin typeface="Cambria Math" panose="02040503050406030204" pitchFamily="18" charset="0"/>
                                  <a:ea typeface="+mn-ea"/>
                                  <a:cs typeface="+mn-cs"/>
                                </a:rPr>
                              </m:ctrlPr>
                            </m:sSupPr>
                            <m:e>
                              <m:d>
                                <m:dPr>
                                  <m:ctrlPr>
                                    <a:rPr lang="ru-RU" sz="1602" i="1" kern="1200">
                                      <a:solidFill>
                                        <a:srgbClr val="836967"/>
                                      </a:solidFill>
                                      <a:latin typeface="Cambria Math" panose="02040503050406030204" pitchFamily="18" charset="0"/>
                                      <a:ea typeface="+mn-ea"/>
                                      <a:cs typeface="+mn-cs"/>
                                    </a:rPr>
                                  </m:ctrlPr>
                                </m:dPr>
                                <m:e>
                                  <m:r>
                                    <a:rPr lang="ru-RU" sz="1602" kern="1200">
                                      <a:solidFill>
                                        <a:schemeClr val="tx1"/>
                                      </a:solidFill>
                                      <a:latin typeface="Cambria Math" panose="02040503050406030204" pitchFamily="18" charset="0"/>
                                      <a:ea typeface="+mn-ea"/>
                                      <a:cs typeface="+mn-cs"/>
                                    </a:rPr>
                                    <m:t>1+</m:t>
                                  </m:r>
                                  <m:sSub>
                                    <m:sSubPr>
                                      <m:ctrlPr>
                                        <a:rPr lang="ru-RU" sz="1602" i="1" kern="1200">
                                          <a:solidFill>
                                            <a:srgbClr val="836967"/>
                                          </a:solidFill>
                                          <a:latin typeface="Cambria Math" panose="02040503050406030204" pitchFamily="18" charset="0"/>
                                          <a:ea typeface="+mn-ea"/>
                                          <a:cs typeface="+mn-cs"/>
                                        </a:rPr>
                                      </m:ctrlPr>
                                    </m:sSubPr>
                                    <m:e>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𝑟</m:t>
                                          </m:r>
                                        </m:e>
                                        <m:sub>
                                          <m:r>
                                            <a:rPr lang="ru-RU" sz="1602" kern="1200">
                                              <a:solidFill>
                                                <a:schemeClr val="tx1"/>
                                              </a:solidFill>
                                              <a:latin typeface="Cambria Math" panose="02040503050406030204" pitchFamily="18" charset="0"/>
                                              <a:ea typeface="+mn-ea"/>
                                              <a:cs typeface="+mn-cs"/>
                                            </a:rPr>
                                            <m:t>0</m:t>
                                          </m:r>
                                        </m:sub>
                                      </m:sSub>
                                    </m:e>
                                    <m:sub>
                                      <m:r>
                                        <a:rPr lang="ru-RU" sz="1602" i="1" kern="1200">
                                          <a:solidFill>
                                            <a:schemeClr val="tx1"/>
                                          </a:solidFill>
                                          <a:latin typeface="Cambria Math" panose="02040503050406030204" pitchFamily="18" charset="0"/>
                                          <a:ea typeface="+mn-ea"/>
                                          <a:cs typeface="+mn-cs"/>
                                        </a:rPr>
                                        <m:t>𝑛</m:t>
                                      </m:r>
                                    </m:sub>
                                  </m:sSub>
                                </m:e>
                              </m:d>
                            </m:e>
                            <m:sup>
                              <m:r>
                                <a:rPr lang="ru-RU" sz="1602" i="1" kern="1200">
                                  <a:solidFill>
                                    <a:schemeClr val="tx1"/>
                                  </a:solidFill>
                                  <a:latin typeface="Cambria Math" panose="02040503050406030204" pitchFamily="18" charset="0"/>
                                  <a:ea typeface="+mn-ea"/>
                                  <a:cs typeface="+mn-cs"/>
                                </a:rPr>
                                <m:t>𝑛</m:t>
                              </m:r>
                            </m:sup>
                          </m:sSup>
                          <m:r>
                            <a:rPr lang="ru-RU" sz="1602" kern="1200">
                              <a:solidFill>
                                <a:schemeClr val="tx1"/>
                              </a:solidFill>
                              <a:latin typeface="Cambria Math" panose="02040503050406030204" pitchFamily="18" charset="0"/>
                              <a:ea typeface="+mn-ea"/>
                              <a:cs typeface="+mn-cs"/>
                            </a:rPr>
                            <m:t>−1</m:t>
                          </m:r>
                        </m:num>
                        <m:den>
                          <m:sSub>
                            <m:sSubPr>
                              <m:ctrlPr>
                                <a:rPr lang="ru-RU" sz="1602" i="1" kern="1200">
                                  <a:solidFill>
                                    <a:srgbClr val="836967"/>
                                  </a:solidFill>
                                  <a:latin typeface="Cambria Math" panose="02040503050406030204" pitchFamily="18" charset="0"/>
                                  <a:ea typeface="+mn-ea"/>
                                  <a:cs typeface="+mn-cs"/>
                                </a:rPr>
                              </m:ctrlPr>
                            </m:sSubPr>
                            <m:e>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𝑟</m:t>
                                  </m:r>
                                </m:e>
                                <m:sub>
                                  <m:r>
                                    <a:rPr lang="ru-RU" sz="1602" kern="1200">
                                      <a:solidFill>
                                        <a:schemeClr val="tx1"/>
                                      </a:solidFill>
                                      <a:latin typeface="Cambria Math" panose="02040503050406030204" pitchFamily="18" charset="0"/>
                                      <a:ea typeface="+mn-ea"/>
                                      <a:cs typeface="+mn-cs"/>
                                    </a:rPr>
                                    <m:t>0</m:t>
                                  </m:r>
                                </m:sub>
                              </m:sSub>
                            </m:e>
                            <m:sub>
                              <m:r>
                                <a:rPr lang="ru-RU" sz="1602" i="1" kern="1200">
                                  <a:solidFill>
                                    <a:schemeClr val="tx1"/>
                                  </a:solidFill>
                                  <a:latin typeface="Cambria Math" panose="02040503050406030204" pitchFamily="18" charset="0"/>
                                  <a:ea typeface="+mn-ea"/>
                                  <a:cs typeface="+mn-cs"/>
                                </a:rPr>
                                <m:t>𝑛</m:t>
                              </m:r>
                            </m:sub>
                          </m:sSub>
                        </m:den>
                      </m:f>
                      <m:r>
                        <a:rPr lang="ru-RU" sz="1602" kern="1200">
                          <a:solidFill>
                            <a:schemeClr val="tx1"/>
                          </a:solidFill>
                          <a:latin typeface="Cambria Math" panose="02040503050406030204" pitchFamily="18" charset="0"/>
                          <a:ea typeface="+mn-ea"/>
                          <a:cs typeface="+mn-cs"/>
                        </a:rPr>
                        <m:t>−</m:t>
                      </m:r>
                      <m:sSup>
                        <m:sSupPr>
                          <m:ctrlPr>
                            <a:rPr lang="ru-RU" sz="1602" i="1" kern="1200">
                              <a:solidFill>
                                <a:srgbClr val="836967"/>
                              </a:solidFill>
                              <a:latin typeface="Cambria Math" panose="02040503050406030204" pitchFamily="18" charset="0"/>
                              <a:ea typeface="+mn-ea"/>
                              <a:cs typeface="+mn-cs"/>
                            </a:rPr>
                          </m:ctrlPr>
                        </m:sSupPr>
                        <m:e>
                          <m:d>
                            <m:dPr>
                              <m:ctrlPr>
                                <a:rPr lang="ru-RU" sz="1602" i="1" kern="1200">
                                  <a:solidFill>
                                    <a:srgbClr val="836967"/>
                                  </a:solidFill>
                                  <a:latin typeface="Cambria Math" panose="02040503050406030204" pitchFamily="18" charset="0"/>
                                  <a:ea typeface="+mn-ea"/>
                                  <a:cs typeface="+mn-cs"/>
                                </a:rPr>
                              </m:ctrlPr>
                            </m:dPr>
                            <m:e>
                              <m:r>
                                <a:rPr lang="ru-RU" sz="1602" kern="1200">
                                  <a:solidFill>
                                    <a:schemeClr val="tx1"/>
                                  </a:solidFill>
                                  <a:latin typeface="Cambria Math" panose="02040503050406030204" pitchFamily="18" charset="0"/>
                                  <a:ea typeface="+mn-ea"/>
                                  <a:cs typeface="+mn-cs"/>
                                </a:rPr>
                                <m:t>1+</m:t>
                              </m:r>
                              <m:sSub>
                                <m:sSubPr>
                                  <m:ctrlPr>
                                    <a:rPr lang="ru-RU" sz="1602" i="1" kern="1200">
                                      <a:solidFill>
                                        <a:srgbClr val="836967"/>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𝑓</m:t>
                                  </m:r>
                                </m:e>
                                <m:sub>
                                  <m:r>
                                    <a:rPr lang="ru-RU" sz="1602" i="1" kern="1200">
                                      <a:solidFill>
                                        <a:schemeClr val="tx1"/>
                                      </a:solidFill>
                                      <a:latin typeface="Cambria Math" panose="02040503050406030204" pitchFamily="18" charset="0"/>
                                      <a:ea typeface="+mn-ea"/>
                                      <a:cs typeface="+mn-cs"/>
                                    </a:rPr>
                                    <m:t>𝑛</m:t>
                                  </m:r>
                                </m:sub>
                              </m:sSub>
                            </m:e>
                          </m:d>
                        </m:e>
                        <m:sup>
                          <m:r>
                            <a:rPr lang="ru-RU" sz="1602" i="1" kern="1200">
                              <a:solidFill>
                                <a:schemeClr val="tx1"/>
                              </a:solidFill>
                              <a:latin typeface="Cambria Math" panose="02040503050406030204" pitchFamily="18" charset="0"/>
                              <a:ea typeface="+mn-ea"/>
                              <a:cs typeface="+mn-cs"/>
                            </a:rPr>
                            <m:t>𝑛</m:t>
                          </m:r>
                        </m:sup>
                      </m:sSup>
                      <m:r>
                        <a:rPr lang="ru-RU" sz="1602" kern="1200">
                          <a:solidFill>
                            <a:schemeClr val="tx1"/>
                          </a:solidFill>
                          <a:latin typeface="Cambria Math" panose="02040503050406030204" pitchFamily="18" charset="0"/>
                          <a:ea typeface="+mn-ea"/>
                          <a:cs typeface="+mn-cs"/>
                        </a:rPr>
                        <m:t>∗</m:t>
                      </m:r>
                      <m:r>
                        <a:rPr lang="ru-RU" sz="1602" i="1" kern="1200">
                          <a:solidFill>
                            <a:schemeClr val="tx1"/>
                          </a:solidFill>
                          <a:latin typeface="Cambria Math" panose="02040503050406030204" pitchFamily="18" charset="0"/>
                          <a:ea typeface="+mn-ea"/>
                          <a:cs typeface="+mn-cs"/>
                        </a:rPr>
                        <m:t>𝑆</m:t>
                      </m:r>
                    </m:oMath>
                  </m:oMathPara>
                </a14:m>
                <a:endParaRPr lang="ru-RU" dirty="0"/>
              </a:p>
            </p:txBody>
          </p:sp>
        </mc:Choice>
        <mc:Fallback>
          <p:sp>
            <p:nvSpPr>
              <p:cNvPr id="4" name="TextBox 3">
                <a:extLst>
                  <a:ext uri="{FF2B5EF4-FFF2-40B4-BE49-F238E27FC236}">
                    <a16:creationId xmlns:a16="http://schemas.microsoft.com/office/drawing/2014/main" id="{EDEA2EEF-A88D-4318-DEAD-1F9700D3A7A0}"/>
                  </a:ext>
                </a:extLst>
              </p:cNvPr>
              <p:cNvSpPr txBox="1">
                <a:spLocks noRot="1" noChangeAspect="1" noMove="1" noResize="1" noEditPoints="1" noAdjustHandles="1" noChangeArrowheads="1" noChangeShapeType="1" noTextEdit="1"/>
              </p:cNvSpPr>
              <p:nvPr/>
            </p:nvSpPr>
            <p:spPr>
              <a:xfrm>
                <a:off x="278450" y="4544817"/>
                <a:ext cx="4458287" cy="1476173"/>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115560F-EC11-F84E-B02B-1FEC97B93DFB}"/>
                  </a:ext>
                </a:extLst>
              </p:cNvPr>
              <p:cNvSpPr txBox="1"/>
              <p:nvPr/>
            </p:nvSpPr>
            <p:spPr>
              <a:xfrm>
                <a:off x="-221812" y="6228989"/>
                <a:ext cx="5458813" cy="367793"/>
              </a:xfrm>
              <a:prstGeom prst="rect">
                <a:avLst/>
              </a:prstGeom>
              <a:noFill/>
            </p:spPr>
            <p:txBody>
              <a:bodyPr wrap="square">
                <a:spAutoFit/>
              </a:bodyPr>
              <a:lstStyle/>
              <a:p>
                <a:pPr defTabSz="813816"/>
                <a14:m>
                  <m:oMathPara xmlns:m="http://schemas.openxmlformats.org/officeDocument/2006/math">
                    <m:oMathParaPr>
                      <m:jc m:val="centerGroup"/>
                    </m:oMathParaPr>
                    <m:oMath xmlns:m="http://schemas.openxmlformats.org/officeDocument/2006/math">
                      <m:sSub>
                        <m:sSubPr>
                          <m:ctrlPr>
                            <a:rPr lang="ru-RU" sz="1602" i="1" kern="1200">
                              <a:solidFill>
                                <a:srgbClr val="694E4C"/>
                              </a:solidFill>
                              <a:latin typeface="Cambria Math" panose="02040503050406030204" pitchFamily="18" charset="0"/>
                              <a:ea typeface="+mn-ea"/>
                              <a:cs typeface="+mn-cs"/>
                            </a:rPr>
                          </m:ctrlPr>
                        </m:sSubPr>
                        <m:e>
                          <m:r>
                            <a:rPr lang="ru-RU" sz="1602" i="1" kern="1200">
                              <a:solidFill>
                                <a:schemeClr val="tx1"/>
                              </a:solidFill>
                              <a:latin typeface="Cambria Math" panose="02040503050406030204" pitchFamily="18" charset="0"/>
                              <a:ea typeface="+mn-ea"/>
                              <a:cs typeface="+mn-cs"/>
                            </a:rPr>
                            <m:t>𝑟</m:t>
                          </m:r>
                        </m:e>
                        <m:sub>
                          <m:r>
                            <a:rPr lang="ru-RU" sz="1602" i="1" kern="1200">
                              <a:solidFill>
                                <a:schemeClr val="tx1"/>
                              </a:solidFill>
                              <a:latin typeface="Cambria Math" panose="02040503050406030204" pitchFamily="18" charset="0"/>
                              <a:ea typeface="+mn-ea"/>
                              <a:cs typeface="+mn-cs"/>
                            </a:rPr>
                            <m:t>𝑛</m:t>
                          </m:r>
                        </m:sub>
                      </m:sSub>
                      <m:r>
                        <a:rPr lang="ru-RU" sz="1602" kern="1200">
                          <a:solidFill>
                            <a:schemeClr val="tx1"/>
                          </a:solidFill>
                          <a:latin typeface="Cambria Math" panose="02040503050406030204" pitchFamily="18" charset="0"/>
                          <a:ea typeface="+mn-ea"/>
                          <a:cs typeface="+mn-cs"/>
                        </a:rPr>
                        <m:t>=</m:t>
                      </m:r>
                      <m:rad>
                        <m:radPr>
                          <m:ctrlPr>
                            <a:rPr lang="ru-RU" sz="1602" i="1" kern="1200">
                              <a:solidFill>
                                <a:srgbClr val="694E4C"/>
                              </a:solidFill>
                              <a:latin typeface="Cambria Math" panose="02040503050406030204" pitchFamily="18" charset="0"/>
                              <a:ea typeface="+mn-ea"/>
                              <a:cs typeface="+mn-cs"/>
                            </a:rPr>
                          </m:ctrlPr>
                        </m:radPr>
                        <m:deg>
                          <m:r>
                            <a:rPr lang="ru-RU" sz="1602" kern="1200">
                              <a:solidFill>
                                <a:schemeClr val="tx1"/>
                              </a:solidFill>
                              <a:latin typeface="Cambria Math" panose="02040503050406030204" pitchFamily="18" charset="0"/>
                              <a:ea typeface="+mn-ea"/>
                              <a:cs typeface="+mn-cs"/>
                            </a:rPr>
                            <m:t>12</m:t>
                          </m:r>
                        </m:deg>
                        <m:e>
                          <m:r>
                            <a:rPr lang="ru-RU" sz="1602" kern="1200">
                              <a:solidFill>
                                <a:schemeClr val="tx1"/>
                              </a:solidFill>
                              <a:latin typeface="Cambria Math" panose="02040503050406030204" pitchFamily="18" charset="0"/>
                              <a:ea typeface="+mn-ea"/>
                              <a:cs typeface="+mn-cs"/>
                            </a:rPr>
                            <m:t>1+</m:t>
                          </m:r>
                          <m:r>
                            <a:rPr lang="ru-RU" sz="1602" i="1" kern="1200">
                              <a:solidFill>
                                <a:schemeClr val="tx1"/>
                              </a:solidFill>
                              <a:latin typeface="Cambria Math" panose="02040503050406030204" pitchFamily="18" charset="0"/>
                              <a:ea typeface="+mn-ea"/>
                              <a:cs typeface="+mn-cs"/>
                            </a:rPr>
                            <m:t>𝑟</m:t>
                          </m:r>
                        </m:e>
                      </m:rad>
                      <m:r>
                        <a:rPr lang="ru-RU" sz="1602" kern="1200">
                          <a:solidFill>
                            <a:schemeClr val="tx1"/>
                          </a:solidFill>
                          <a:latin typeface="Cambria Math" panose="02040503050406030204" pitchFamily="18" charset="0"/>
                          <a:ea typeface="+mn-ea"/>
                          <a:cs typeface="+mn-cs"/>
                        </a:rPr>
                        <m:t>−1</m:t>
                      </m:r>
                    </m:oMath>
                  </m:oMathPara>
                </a14:m>
                <a:endParaRPr lang="ru-RU" dirty="0"/>
              </a:p>
            </p:txBody>
          </p:sp>
        </mc:Choice>
        <mc:Fallback>
          <p:sp>
            <p:nvSpPr>
              <p:cNvPr id="10" name="TextBox 9">
                <a:extLst>
                  <a:ext uri="{FF2B5EF4-FFF2-40B4-BE49-F238E27FC236}">
                    <a16:creationId xmlns:a16="http://schemas.microsoft.com/office/drawing/2014/main" id="{C115560F-EC11-F84E-B02B-1FEC97B93DFB}"/>
                  </a:ext>
                </a:extLst>
              </p:cNvPr>
              <p:cNvSpPr txBox="1">
                <a:spLocks noRot="1" noChangeAspect="1" noMove="1" noResize="1" noEditPoints="1" noAdjustHandles="1" noChangeArrowheads="1" noChangeShapeType="1" noTextEdit="1"/>
              </p:cNvSpPr>
              <p:nvPr/>
            </p:nvSpPr>
            <p:spPr>
              <a:xfrm>
                <a:off x="-221812" y="6228989"/>
                <a:ext cx="5458813" cy="367793"/>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997020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Текст 6">
            <a:extLst>
              <a:ext uri="{FF2B5EF4-FFF2-40B4-BE49-F238E27FC236}">
                <a16:creationId xmlns:a16="http://schemas.microsoft.com/office/drawing/2014/main" id="{35F411B5-8431-CE4A-BEA6-775367101901}"/>
              </a:ext>
            </a:extLst>
          </p:cNvPr>
          <p:cNvSpPr>
            <a:spLocks/>
          </p:cNvSpPr>
          <p:nvPr/>
        </p:nvSpPr>
        <p:spPr>
          <a:xfrm>
            <a:off x="6515649" y="532590"/>
            <a:ext cx="1290841" cy="254483"/>
          </a:xfrm>
          <a:prstGeom prst="rect">
            <a:avLst/>
          </a:prstGeom>
        </p:spPr>
        <p:txBody>
          <a:bodyPr/>
          <a:lstStyle/>
          <a:p>
            <a:pPr defTabSz="538201"/>
            <a:endParaRPr lang="ru-RU" sz="1200" dirty="0"/>
          </a:p>
        </p:txBody>
      </p:sp>
      <p:sp>
        <p:nvSpPr>
          <p:cNvPr id="5" name="Текст 4">
            <a:extLst>
              <a:ext uri="{FF2B5EF4-FFF2-40B4-BE49-F238E27FC236}">
                <a16:creationId xmlns:a16="http://schemas.microsoft.com/office/drawing/2014/main" id="{C612FDF3-830C-8745-A254-C8DF29B6C387}"/>
              </a:ext>
            </a:extLst>
          </p:cNvPr>
          <p:cNvSpPr>
            <a:spLocks/>
          </p:cNvSpPr>
          <p:nvPr/>
        </p:nvSpPr>
        <p:spPr>
          <a:xfrm>
            <a:off x="1313217" y="570534"/>
            <a:ext cx="1820134" cy="433078"/>
          </a:xfrm>
          <a:prstGeom prst="rect">
            <a:avLst/>
          </a:prstGeom>
        </p:spPr>
        <p:txBody>
          <a:bodyPr/>
          <a:lstStyle/>
          <a:p>
            <a:pPr defTabSz="445469"/>
            <a:r>
              <a:rPr lang="en-GB" sz="1302" kern="1200" dirty="0">
                <a:solidFill>
                  <a:schemeClr val="tx1"/>
                </a:solidFill>
                <a:latin typeface="+mn-lt"/>
                <a:ea typeface="+mn-ea"/>
                <a:cs typeface="+mn-cs"/>
              </a:rPr>
              <a:t>Credit Risk Project</a:t>
            </a:r>
            <a:endParaRPr lang="ru-RU" sz="36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618633" y="598769"/>
            <a:ext cx="1521343" cy="213547"/>
          </a:xfrm>
          <a:prstGeom prst="rect">
            <a:avLst/>
          </a:prstGeom>
        </p:spPr>
        <p:txBody>
          <a:bodyPr/>
          <a:lstStyle/>
          <a:p>
            <a:pPr defTabSz="445469"/>
            <a:r>
              <a:rPr lang="en-US" sz="1302" kern="1200" dirty="0">
                <a:solidFill>
                  <a:schemeClr val="tx1"/>
                </a:solidFill>
                <a:latin typeface="+mn-lt"/>
                <a:ea typeface="+mn-ea"/>
                <a:cs typeface="+mn-cs"/>
              </a:rPr>
              <a:t>Results</a:t>
            </a:r>
          </a:p>
          <a:p>
            <a:pPr defTabSz="758110"/>
            <a:endParaRPr lang="ru-RU" sz="3600" dirty="0"/>
          </a:p>
        </p:txBody>
      </p:sp>
      <p:pic>
        <p:nvPicPr>
          <p:cNvPr id="3" name="Picture 2">
            <a:extLst>
              <a:ext uri="{FF2B5EF4-FFF2-40B4-BE49-F238E27FC236}">
                <a16:creationId xmlns:a16="http://schemas.microsoft.com/office/drawing/2014/main" id="{33E2AFD0-FC51-4377-10A2-7F24563F671D}"/>
              </a:ext>
            </a:extLst>
          </p:cNvPr>
          <p:cNvPicPr>
            <a:picLocks noChangeAspect="1"/>
          </p:cNvPicPr>
          <p:nvPr/>
        </p:nvPicPr>
        <p:blipFill>
          <a:blip r:embed="rId2"/>
          <a:stretch>
            <a:fillRect/>
          </a:stretch>
        </p:blipFill>
        <p:spPr>
          <a:xfrm>
            <a:off x="3717581" y="1479615"/>
            <a:ext cx="4756838" cy="4845795"/>
          </a:xfrm>
          <a:prstGeom prst="rect">
            <a:avLst/>
          </a:prstGeom>
        </p:spPr>
      </p:pic>
    </p:spTree>
    <p:extLst>
      <p:ext uri="{BB962C8B-B14F-4D97-AF65-F5344CB8AC3E}">
        <p14:creationId xmlns:p14="http://schemas.microsoft.com/office/powerpoint/2010/main" val="3252540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Текст 6">
            <a:extLst>
              <a:ext uri="{FF2B5EF4-FFF2-40B4-BE49-F238E27FC236}">
                <a16:creationId xmlns:a16="http://schemas.microsoft.com/office/drawing/2014/main" id="{35F411B5-8431-CE4A-BEA6-775367101901}"/>
              </a:ext>
            </a:extLst>
          </p:cNvPr>
          <p:cNvSpPr>
            <a:spLocks/>
          </p:cNvSpPr>
          <p:nvPr/>
        </p:nvSpPr>
        <p:spPr>
          <a:xfrm>
            <a:off x="6515649" y="532590"/>
            <a:ext cx="1290841" cy="254483"/>
          </a:xfrm>
          <a:prstGeom prst="rect">
            <a:avLst/>
          </a:prstGeom>
        </p:spPr>
        <p:txBody>
          <a:bodyPr/>
          <a:lstStyle/>
          <a:p>
            <a:pPr defTabSz="538201"/>
            <a:endParaRPr lang="ru-RU" sz="1200" dirty="0"/>
          </a:p>
        </p:txBody>
      </p:sp>
      <p:sp>
        <p:nvSpPr>
          <p:cNvPr id="5" name="Текст 4">
            <a:extLst>
              <a:ext uri="{FF2B5EF4-FFF2-40B4-BE49-F238E27FC236}">
                <a16:creationId xmlns:a16="http://schemas.microsoft.com/office/drawing/2014/main" id="{C612FDF3-830C-8745-A254-C8DF29B6C387}"/>
              </a:ext>
            </a:extLst>
          </p:cNvPr>
          <p:cNvSpPr>
            <a:spLocks/>
          </p:cNvSpPr>
          <p:nvPr/>
        </p:nvSpPr>
        <p:spPr>
          <a:xfrm>
            <a:off x="1112362" y="555096"/>
            <a:ext cx="1949899" cy="463954"/>
          </a:xfrm>
          <a:prstGeom prst="rect">
            <a:avLst/>
          </a:prstGeom>
        </p:spPr>
        <p:txBody>
          <a:bodyPr/>
          <a:lstStyle/>
          <a:p>
            <a:pPr defTabSz="478999"/>
            <a:r>
              <a:rPr lang="en-GB" sz="1400" kern="1200" dirty="0">
                <a:solidFill>
                  <a:schemeClr val="tx1"/>
                </a:solidFill>
                <a:latin typeface="+mn-lt"/>
                <a:ea typeface="+mn-ea"/>
                <a:cs typeface="+mn-cs"/>
              </a:rPr>
              <a:t>Credit Risk Project</a:t>
            </a:r>
            <a:endParaRPr lang="ru-RU" sz="36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612437" y="558301"/>
            <a:ext cx="1629806" cy="228772"/>
          </a:xfrm>
          <a:prstGeom prst="rect">
            <a:avLst/>
          </a:prstGeom>
        </p:spPr>
        <p:txBody>
          <a:bodyPr/>
          <a:lstStyle/>
          <a:p>
            <a:pPr defTabSz="478999"/>
            <a:r>
              <a:rPr lang="en-US" sz="1400" kern="1200" dirty="0">
                <a:solidFill>
                  <a:schemeClr val="tx1"/>
                </a:solidFill>
                <a:latin typeface="+mn-lt"/>
                <a:ea typeface="+mn-ea"/>
                <a:cs typeface="+mn-cs"/>
              </a:rPr>
              <a:t>Results</a:t>
            </a:r>
          </a:p>
          <a:p>
            <a:pPr defTabSz="758110"/>
            <a:endParaRPr lang="ru-RU" sz="3600" dirty="0"/>
          </a:p>
        </p:txBody>
      </p:sp>
      <p:pic>
        <p:nvPicPr>
          <p:cNvPr id="2" name="Рисунок 1"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1570327"/>
            <a:ext cx="5522415" cy="3759543"/>
          </a:xfrm>
          <a:prstGeom prst="rect">
            <a:avLst/>
          </a:prstGeom>
        </p:spPr>
      </p:pic>
      <p:pic>
        <p:nvPicPr>
          <p:cNvPr id="4" name="Рисунок 3" descr="Вырезка экрана"/>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69547"/>
            <a:ext cx="5382652" cy="3768106"/>
          </a:xfrm>
          <a:prstGeom prst="rect">
            <a:avLst/>
          </a:prstGeom>
        </p:spPr>
      </p:pic>
      <p:sp>
        <p:nvSpPr>
          <p:cNvPr id="10" name="TextBox 9"/>
          <p:cNvSpPr txBox="1"/>
          <p:nvPr/>
        </p:nvSpPr>
        <p:spPr>
          <a:xfrm>
            <a:off x="3164689" y="5735665"/>
            <a:ext cx="6002384" cy="581032"/>
          </a:xfrm>
          <a:prstGeom prst="rect">
            <a:avLst/>
          </a:prstGeom>
          <a:noFill/>
        </p:spPr>
        <p:txBody>
          <a:bodyPr wrap="square" rtlCol="0">
            <a:spAutoFit/>
          </a:bodyPr>
          <a:lstStyle/>
          <a:p>
            <a:pPr algn="ctr" defTabSz="813816"/>
            <a:r>
              <a:rPr lang="en-US" sz="1602" kern="1200" dirty="0">
                <a:solidFill>
                  <a:schemeClr val="tx1"/>
                </a:solidFill>
                <a:latin typeface="Arial" panose="020B0604020202020204" pitchFamily="34" charset="0"/>
                <a:ea typeface="+mn-ea"/>
                <a:cs typeface="Arial" panose="020B0604020202020204" pitchFamily="34" charset="0"/>
              </a:rPr>
              <a:t>The proposed algorithm does not reject anyone, but assigns greater optimal rates for more risky clients</a:t>
            </a:r>
            <a:endParaRPr lang="ru-R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5145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379C7-FBFE-F327-3B2C-FA47FFDFB782}"/>
              </a:ext>
            </a:extLst>
          </p:cNvPr>
          <p:cNvPicPr>
            <a:picLocks noChangeAspect="1"/>
          </p:cNvPicPr>
          <p:nvPr/>
        </p:nvPicPr>
        <p:blipFill rotWithShape="1">
          <a:blip r:embed="rId2"/>
          <a:srcRect l="16875" t="19972" r="44929" b="15643"/>
          <a:stretch/>
        </p:blipFill>
        <p:spPr>
          <a:xfrm>
            <a:off x="0" y="0"/>
            <a:ext cx="12292553" cy="6993155"/>
          </a:xfrm>
          <a:prstGeom prst="rect">
            <a:avLst/>
          </a:prstGeom>
        </p:spPr>
      </p:pic>
    </p:spTree>
    <p:extLst>
      <p:ext uri="{BB962C8B-B14F-4D97-AF65-F5344CB8AC3E}">
        <p14:creationId xmlns:p14="http://schemas.microsoft.com/office/powerpoint/2010/main" val="1282161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Текст 6">
            <a:extLst>
              <a:ext uri="{FF2B5EF4-FFF2-40B4-BE49-F238E27FC236}">
                <a16:creationId xmlns:a16="http://schemas.microsoft.com/office/drawing/2014/main" id="{35F411B5-8431-CE4A-BEA6-775367101901}"/>
              </a:ext>
            </a:extLst>
          </p:cNvPr>
          <p:cNvSpPr>
            <a:spLocks/>
          </p:cNvSpPr>
          <p:nvPr/>
        </p:nvSpPr>
        <p:spPr>
          <a:xfrm>
            <a:off x="6259892" y="548720"/>
            <a:ext cx="2070100" cy="408109"/>
          </a:xfrm>
          <a:prstGeom prst="rect">
            <a:avLst/>
          </a:prstGeom>
        </p:spPr>
        <p:txBody>
          <a:bodyPr/>
          <a:lstStyle/>
          <a:p>
            <a:endParaRPr lang="ru-RU" sz="1200" dirty="0"/>
          </a:p>
        </p:txBody>
      </p:sp>
      <p:sp>
        <p:nvSpPr>
          <p:cNvPr id="5" name="Текст 4">
            <a:extLst>
              <a:ext uri="{FF2B5EF4-FFF2-40B4-BE49-F238E27FC236}">
                <a16:creationId xmlns:a16="http://schemas.microsoft.com/office/drawing/2014/main" id="{C612FDF3-830C-8745-A254-C8DF29B6C387}"/>
              </a:ext>
            </a:extLst>
          </p:cNvPr>
          <p:cNvSpPr>
            <a:spLocks/>
          </p:cNvSpPr>
          <p:nvPr/>
        </p:nvSpPr>
        <p:spPr>
          <a:xfrm>
            <a:off x="1290465" y="547986"/>
            <a:ext cx="1906257" cy="383006"/>
          </a:xfrm>
          <a:prstGeom prst="rect">
            <a:avLst/>
          </a:prstGeom>
        </p:spPr>
        <p:txBody>
          <a:bodyPr/>
          <a:lstStyle/>
          <a:p>
            <a:pPr defTabSz="841248"/>
            <a:r>
              <a:rPr lang="en-GB" sz="1260" kern="1200" dirty="0">
                <a:solidFill>
                  <a:schemeClr val="tx1"/>
                </a:solidFill>
                <a:latin typeface="+mn-lt"/>
                <a:ea typeface="+mn-ea"/>
                <a:cs typeface="+mn-cs"/>
              </a:rPr>
              <a:t>Credit </a:t>
            </a:r>
            <a:r>
              <a:rPr lang="en-GB" sz="1400" kern="1200" dirty="0">
                <a:solidFill>
                  <a:schemeClr val="tx1"/>
                </a:solidFill>
                <a:latin typeface="+mn-lt"/>
                <a:ea typeface="+mn-ea"/>
                <a:cs typeface="+mn-cs"/>
              </a:rPr>
              <a:t>Risk</a:t>
            </a:r>
            <a:r>
              <a:rPr lang="en-GB" sz="1260" kern="1200" dirty="0">
                <a:solidFill>
                  <a:schemeClr val="tx1"/>
                </a:solidFill>
                <a:latin typeface="+mn-lt"/>
                <a:ea typeface="+mn-ea"/>
                <a:cs typeface="+mn-cs"/>
              </a:rPr>
              <a:t> Project</a:t>
            </a:r>
            <a:endParaRPr lang="ru-RU" sz="126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381784" y="547986"/>
            <a:ext cx="1906257" cy="375808"/>
          </a:xfrm>
          <a:prstGeom prst="rect">
            <a:avLst/>
          </a:prstGeom>
        </p:spPr>
        <p:txBody>
          <a:bodyPr/>
          <a:lstStyle/>
          <a:p>
            <a:pPr defTabSz="841248"/>
            <a:r>
              <a:rPr lang="en-GB" sz="1400" kern="1200" dirty="0">
                <a:solidFill>
                  <a:schemeClr val="tx1"/>
                </a:solidFill>
                <a:latin typeface="+mn-lt"/>
                <a:ea typeface="+mn-ea"/>
                <a:cs typeface="+mn-cs"/>
              </a:rPr>
              <a:t>Intro</a:t>
            </a:r>
            <a:endParaRPr lang="ru-RU" sz="1260" dirty="0"/>
          </a:p>
        </p:txBody>
      </p:sp>
      <p:pic>
        <p:nvPicPr>
          <p:cNvPr id="4" name="Picture 3">
            <a:extLst>
              <a:ext uri="{FF2B5EF4-FFF2-40B4-BE49-F238E27FC236}">
                <a16:creationId xmlns:a16="http://schemas.microsoft.com/office/drawing/2014/main" id="{0C3BEB1F-DE04-11D1-203E-FE7D079713E0}"/>
              </a:ext>
            </a:extLst>
          </p:cNvPr>
          <p:cNvPicPr>
            <a:picLocks noChangeAspect="1"/>
          </p:cNvPicPr>
          <p:nvPr/>
        </p:nvPicPr>
        <p:blipFill>
          <a:blip r:embed="rId2"/>
          <a:stretch>
            <a:fillRect/>
          </a:stretch>
        </p:blipFill>
        <p:spPr>
          <a:xfrm>
            <a:off x="1212879" y="1175659"/>
            <a:ext cx="10094026" cy="5427022"/>
          </a:xfrm>
          <a:prstGeom prst="rect">
            <a:avLst/>
          </a:prstGeom>
        </p:spPr>
      </p:pic>
    </p:spTree>
    <p:extLst>
      <p:ext uri="{BB962C8B-B14F-4D97-AF65-F5344CB8AC3E}">
        <p14:creationId xmlns:p14="http://schemas.microsoft.com/office/powerpoint/2010/main" val="3096482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288560" y="549198"/>
            <a:ext cx="1884068" cy="378547"/>
          </a:xfrm>
          <a:prstGeom prst="rect">
            <a:avLst/>
          </a:prstGeom>
        </p:spPr>
        <p:txBody>
          <a:bodyPr/>
          <a:lstStyle/>
          <a:p>
            <a:pPr defTabSz="832104"/>
            <a:r>
              <a:rPr lang="en-GB" sz="1400" kern="1200" dirty="0">
                <a:solidFill>
                  <a:schemeClr val="tx1"/>
                </a:solidFill>
                <a:latin typeface="+mn-lt"/>
                <a:ea typeface="+mn-ea"/>
                <a:cs typeface="+mn-cs"/>
              </a:rPr>
              <a:t>Credit Risk Project</a:t>
            </a:r>
            <a:endParaRPr lang="ru-RU" sz="14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533054" y="539902"/>
            <a:ext cx="1884068" cy="371434"/>
          </a:xfrm>
          <a:prstGeom prst="rect">
            <a:avLst/>
          </a:prstGeom>
        </p:spPr>
        <p:txBody>
          <a:bodyPr/>
          <a:lstStyle/>
          <a:p>
            <a:pPr defTabSz="832104"/>
            <a:r>
              <a:rPr lang="en-GB" sz="1400" kern="1200" dirty="0">
                <a:solidFill>
                  <a:schemeClr val="tx1"/>
                </a:solidFill>
                <a:latin typeface="+mn-lt"/>
                <a:ea typeface="+mn-ea"/>
                <a:cs typeface="+mn-cs"/>
              </a:rPr>
              <a:t>Intro</a:t>
            </a:r>
            <a:endParaRPr lang="ru-RU" sz="14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235737" y="539902"/>
            <a:ext cx="1884068" cy="371434"/>
          </a:xfrm>
          <a:prstGeom prst="rect">
            <a:avLst/>
          </a:prstGeom>
        </p:spPr>
        <p:txBody>
          <a:bodyPr/>
          <a:lstStyle/>
          <a:p>
            <a:pPr defTabSz="832104"/>
            <a:r>
              <a:rPr lang="en-GB" sz="1400" kern="1200" dirty="0">
                <a:solidFill>
                  <a:schemeClr val="tx1"/>
                </a:solidFill>
                <a:latin typeface="+mn-lt"/>
                <a:ea typeface="+mn-ea"/>
                <a:cs typeface="+mn-cs"/>
              </a:rPr>
              <a:t>Feature engineering</a:t>
            </a:r>
            <a:endParaRPr lang="ru-RU" sz="1400" dirty="0"/>
          </a:p>
        </p:txBody>
      </p:sp>
      <p:pic>
        <p:nvPicPr>
          <p:cNvPr id="8" name="Picture 7">
            <a:extLst>
              <a:ext uri="{FF2B5EF4-FFF2-40B4-BE49-F238E27FC236}">
                <a16:creationId xmlns:a16="http://schemas.microsoft.com/office/drawing/2014/main" id="{A8F04B27-EE6E-0F5B-A9D0-AF548063C091}"/>
              </a:ext>
            </a:extLst>
          </p:cNvPr>
          <p:cNvPicPr>
            <a:picLocks noChangeAspect="1"/>
          </p:cNvPicPr>
          <p:nvPr/>
        </p:nvPicPr>
        <p:blipFill rotWithShape="1">
          <a:blip r:embed="rId2"/>
          <a:srcRect t="13207"/>
          <a:stretch/>
        </p:blipFill>
        <p:spPr>
          <a:xfrm>
            <a:off x="100092" y="1022013"/>
            <a:ext cx="6312583" cy="5723170"/>
          </a:xfrm>
          <a:prstGeom prst="rect">
            <a:avLst/>
          </a:prstGeom>
        </p:spPr>
      </p:pic>
      <p:pic>
        <p:nvPicPr>
          <p:cNvPr id="10" name="Picture 9">
            <a:extLst>
              <a:ext uri="{FF2B5EF4-FFF2-40B4-BE49-F238E27FC236}">
                <a16:creationId xmlns:a16="http://schemas.microsoft.com/office/drawing/2014/main" id="{585DB90D-5E77-FF6E-2B41-21CDE9A09ECB}"/>
              </a:ext>
            </a:extLst>
          </p:cNvPr>
          <p:cNvPicPr>
            <a:picLocks noChangeAspect="1"/>
          </p:cNvPicPr>
          <p:nvPr/>
        </p:nvPicPr>
        <p:blipFill>
          <a:blip r:embed="rId3"/>
          <a:stretch>
            <a:fillRect/>
          </a:stretch>
        </p:blipFill>
        <p:spPr>
          <a:xfrm>
            <a:off x="6519554" y="1116280"/>
            <a:ext cx="5365580" cy="5628903"/>
          </a:xfrm>
          <a:prstGeom prst="rect">
            <a:avLst/>
          </a:prstGeom>
        </p:spPr>
      </p:pic>
    </p:spTree>
    <p:extLst>
      <p:ext uri="{BB962C8B-B14F-4D97-AF65-F5344CB8AC3E}">
        <p14:creationId xmlns:p14="http://schemas.microsoft.com/office/powerpoint/2010/main" val="384426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277434" y="462388"/>
            <a:ext cx="1957427" cy="393287"/>
          </a:xfrm>
          <a:prstGeom prst="rect">
            <a:avLst/>
          </a:prstGeom>
        </p:spPr>
        <p:txBody>
          <a:bodyPr/>
          <a:lstStyle/>
          <a:p>
            <a:pPr defTabSz="859536"/>
            <a:r>
              <a:rPr lang="en-GB" sz="1316" kern="1200" dirty="0">
                <a:solidFill>
                  <a:schemeClr val="tx1"/>
                </a:solidFill>
                <a:latin typeface="+mn-lt"/>
                <a:ea typeface="+mn-ea"/>
                <a:cs typeface="+mn-cs"/>
              </a:rPr>
              <a:t>Credit Risk Project</a:t>
            </a:r>
            <a:endParaRPr lang="ru-RU" sz="14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441844" y="462388"/>
            <a:ext cx="1957427" cy="385896"/>
          </a:xfrm>
          <a:prstGeom prst="rect">
            <a:avLst/>
          </a:prstGeom>
        </p:spPr>
        <p:txBody>
          <a:bodyPr/>
          <a:lstStyle/>
          <a:p>
            <a:pPr defTabSz="859536"/>
            <a:r>
              <a:rPr lang="en-GB" sz="1316" kern="1200" dirty="0">
                <a:solidFill>
                  <a:schemeClr val="tx1"/>
                </a:solidFill>
                <a:latin typeface="+mn-lt"/>
                <a:ea typeface="+mn-ea"/>
                <a:cs typeface="+mn-cs"/>
              </a:rPr>
              <a:t>Intro</a:t>
            </a:r>
            <a:endParaRPr lang="ru-RU" sz="14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096000" y="478361"/>
            <a:ext cx="3777639" cy="385896"/>
          </a:xfrm>
          <a:prstGeom prst="rect">
            <a:avLst/>
          </a:prstGeom>
        </p:spPr>
        <p:txBody>
          <a:bodyPr/>
          <a:lstStyle/>
          <a:p>
            <a:pPr defTabSz="859536"/>
            <a:r>
              <a:rPr lang="en-GB" sz="1316" kern="1200" dirty="0">
                <a:solidFill>
                  <a:schemeClr val="tx1"/>
                </a:solidFill>
                <a:latin typeface="+mn-lt"/>
                <a:ea typeface="+mn-ea"/>
                <a:cs typeface="+mn-cs"/>
              </a:rPr>
              <a:t>Target Mean and Feature Selection</a:t>
            </a:r>
            <a:endParaRPr lang="ru-RU" sz="1200" dirty="0"/>
          </a:p>
        </p:txBody>
      </p:sp>
      <p:pic>
        <p:nvPicPr>
          <p:cNvPr id="3" name="Picture 2">
            <a:extLst>
              <a:ext uri="{FF2B5EF4-FFF2-40B4-BE49-F238E27FC236}">
                <a16:creationId xmlns:a16="http://schemas.microsoft.com/office/drawing/2014/main" id="{69DEF27A-2F8E-356C-147D-8A681946BF34}"/>
              </a:ext>
            </a:extLst>
          </p:cNvPr>
          <p:cNvPicPr>
            <a:picLocks noChangeAspect="1"/>
          </p:cNvPicPr>
          <p:nvPr/>
        </p:nvPicPr>
        <p:blipFill rotWithShape="1">
          <a:blip r:embed="rId3"/>
          <a:srcRect l="3724"/>
          <a:stretch/>
        </p:blipFill>
        <p:spPr>
          <a:xfrm>
            <a:off x="435989" y="1231947"/>
            <a:ext cx="2936205" cy="1212744"/>
          </a:xfrm>
          <a:prstGeom prst="rect">
            <a:avLst/>
          </a:prstGeom>
        </p:spPr>
      </p:pic>
      <p:pic>
        <p:nvPicPr>
          <p:cNvPr id="9" name="Picture 8">
            <a:extLst>
              <a:ext uri="{FF2B5EF4-FFF2-40B4-BE49-F238E27FC236}">
                <a16:creationId xmlns:a16="http://schemas.microsoft.com/office/drawing/2014/main" id="{6298CFDB-E606-6AA1-600B-6F9A8BA9BBF3}"/>
              </a:ext>
            </a:extLst>
          </p:cNvPr>
          <p:cNvPicPr>
            <a:picLocks noChangeAspect="1"/>
          </p:cNvPicPr>
          <p:nvPr/>
        </p:nvPicPr>
        <p:blipFill rotWithShape="1">
          <a:blip r:embed="rId4"/>
          <a:srcRect l="1718"/>
          <a:stretch/>
        </p:blipFill>
        <p:spPr>
          <a:xfrm>
            <a:off x="4857665" y="1036753"/>
            <a:ext cx="7084795" cy="5562599"/>
          </a:xfrm>
          <a:prstGeom prst="rect">
            <a:avLst/>
          </a:prstGeom>
        </p:spPr>
      </p:pic>
      <p:sp>
        <p:nvSpPr>
          <p:cNvPr id="10" name="TextBox 9">
            <a:extLst>
              <a:ext uri="{FF2B5EF4-FFF2-40B4-BE49-F238E27FC236}">
                <a16:creationId xmlns:a16="http://schemas.microsoft.com/office/drawing/2014/main" id="{52C69000-AF49-7249-811A-51737EBF2F18}"/>
              </a:ext>
            </a:extLst>
          </p:cNvPr>
          <p:cNvSpPr txBox="1"/>
          <p:nvPr/>
        </p:nvSpPr>
        <p:spPr>
          <a:xfrm>
            <a:off x="435989" y="2444691"/>
            <a:ext cx="4305693" cy="4185761"/>
          </a:xfrm>
          <a:prstGeom prst="rect">
            <a:avLst/>
          </a:prstGeom>
          <a:noFill/>
        </p:spPr>
        <p:txBody>
          <a:bodyPr wrap="square">
            <a:spAutoFit/>
          </a:bodyPr>
          <a:lstStyle/>
          <a:p>
            <a:r>
              <a:rPr lang="en-US" sz="1400" b="1" dirty="0">
                <a:effectLst/>
                <a:latin typeface="Times New Roman" panose="02020603050405020304" pitchFamily="18" charset="0"/>
                <a:cs typeface="Times New Roman" panose="02020603050405020304" pitchFamily="18" charset="0"/>
              </a:rPr>
              <a:t>Feature Selection</a:t>
            </a:r>
          </a:p>
          <a:p>
            <a:pPr marL="171450" indent="-171450">
              <a:buFont typeface="Arial" panose="020B0604020202020204" pitchFamily="34" charset="0"/>
              <a:buChar char="•"/>
            </a:pPr>
            <a:r>
              <a:rPr lang="en-US" sz="1400" b="0" dirty="0">
                <a:solidFill>
                  <a:srgbClr val="000000"/>
                </a:solidFill>
                <a:effectLst/>
                <a:latin typeface="Times New Roman" panose="02020603050405020304" pitchFamily="18" charset="0"/>
                <a:cs typeface="Times New Roman" panose="02020603050405020304" pitchFamily="18" charset="0"/>
              </a:rPr>
              <a:t>Feature selection is deemed unnecessary, primarily because the extensive number of observations (61169) significantly surpasses the relatively modest count of features (21). This substantial difference effectively diminishes the risk of overfitting.</a:t>
            </a:r>
          </a:p>
          <a:p>
            <a:pPr marL="171450" indent="-171450">
              <a:buFont typeface="Arial" panose="020B0604020202020204" pitchFamily="34" charset="0"/>
              <a:buChar char="•"/>
            </a:pPr>
            <a:r>
              <a:rPr lang="en-US" sz="1400" b="0" dirty="0">
                <a:solidFill>
                  <a:srgbClr val="000000"/>
                </a:solidFill>
                <a:effectLst/>
                <a:latin typeface="Times New Roman" panose="02020603050405020304" pitchFamily="18" charset="0"/>
                <a:cs typeface="Times New Roman" panose="02020603050405020304" pitchFamily="18" charset="0"/>
              </a:rPr>
              <a:t>Furthermore, mostly, the correlation between the features is minimal, indicating an absence of redundant features. In the hypothetical scenario where redundancy exists, we could address it by either removing or reducing it through dimensionality reduction techniques.</a:t>
            </a:r>
          </a:p>
          <a:p>
            <a:br>
              <a:rPr lang="en-US" sz="1400" b="0" dirty="0">
                <a:solidFill>
                  <a:srgbClr val="000000"/>
                </a:solidFill>
                <a:effectLst/>
                <a:latin typeface="Times New Roman" panose="02020603050405020304" pitchFamily="18" charset="0"/>
                <a:cs typeface="Times New Roman" panose="02020603050405020304" pitchFamily="18" charset="0"/>
              </a:rPr>
            </a:br>
            <a:r>
              <a:rPr lang="en-US" sz="1400" b="0" dirty="0">
                <a:solidFill>
                  <a:srgbClr val="000000"/>
                </a:solidFill>
                <a:effectLst/>
                <a:latin typeface="Times New Roman" panose="02020603050405020304" pitchFamily="18" charset="0"/>
                <a:cs typeface="Times New Roman" panose="02020603050405020304" pitchFamily="18" charset="0"/>
              </a:rPr>
              <a:t>Rule of Thumb for Feature Count:</a:t>
            </a:r>
          </a:p>
          <a:p>
            <a:r>
              <a:rPr lang="en-US" sz="1400" b="0" dirty="0">
                <a:solidFill>
                  <a:srgbClr val="000000"/>
                </a:solidFill>
                <a:effectLst/>
                <a:latin typeface="Times New Roman" panose="02020603050405020304" pitchFamily="18" charset="0"/>
                <a:cs typeface="Times New Roman" panose="02020603050405020304" pitchFamily="18" charset="0"/>
              </a:rPr>
              <a:t>A common rule of thumb in machine learning is the "N:10" or "N:5" rule, where "N" is the number of samples. This rule suggests having at least 10 (or 5 in some versions) times as many observations as features to reduce the risk of overfitting.</a:t>
            </a:r>
          </a:p>
        </p:txBody>
      </p:sp>
    </p:spTree>
    <p:extLst>
      <p:ext uri="{BB962C8B-B14F-4D97-AF65-F5344CB8AC3E}">
        <p14:creationId xmlns:p14="http://schemas.microsoft.com/office/powerpoint/2010/main" val="176801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225176" y="643466"/>
            <a:ext cx="1895339" cy="380812"/>
          </a:xfrm>
          <a:prstGeom prst="rect">
            <a:avLst/>
          </a:prstGeom>
        </p:spPr>
        <p:txBody>
          <a:bodyPr/>
          <a:lstStyle/>
          <a:p>
            <a:pPr defTabSz="832104"/>
            <a:r>
              <a:rPr lang="en-GB" sz="1400" kern="1200" dirty="0">
                <a:solidFill>
                  <a:schemeClr val="tx1"/>
                </a:solidFill>
                <a:latin typeface="+mn-lt"/>
                <a:ea typeface="+mn-ea"/>
                <a:cs typeface="+mn-cs"/>
              </a:rPr>
              <a:t>Credit Risk Project</a:t>
            </a:r>
            <a:endParaRPr lang="ru-RU" sz="16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345174" y="643466"/>
            <a:ext cx="1895339" cy="373656"/>
          </a:xfrm>
          <a:prstGeom prst="rect">
            <a:avLst/>
          </a:prstGeom>
        </p:spPr>
        <p:txBody>
          <a:bodyPr/>
          <a:lstStyle/>
          <a:p>
            <a:pPr defTabSz="832104"/>
            <a:r>
              <a:rPr lang="en-GB" sz="1400" kern="1200" dirty="0">
                <a:solidFill>
                  <a:schemeClr val="tx1"/>
                </a:solidFill>
                <a:latin typeface="+mn-lt"/>
                <a:ea typeface="+mn-ea"/>
                <a:cs typeface="+mn-cs"/>
              </a:rPr>
              <a:t>Intro</a:t>
            </a:r>
            <a:endParaRPr lang="ru-RU" sz="16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241970" y="643466"/>
            <a:ext cx="1895339" cy="373656"/>
          </a:xfrm>
          <a:prstGeom prst="rect">
            <a:avLst/>
          </a:prstGeom>
        </p:spPr>
        <p:txBody>
          <a:bodyPr/>
          <a:lstStyle/>
          <a:p>
            <a:pPr defTabSz="832104"/>
            <a:r>
              <a:rPr lang="en-GB" sz="1400" kern="1200" dirty="0">
                <a:solidFill>
                  <a:schemeClr val="tx1"/>
                </a:solidFill>
                <a:latin typeface="+mn-lt"/>
                <a:ea typeface="+mn-ea"/>
                <a:cs typeface="+mn-cs"/>
              </a:rPr>
              <a:t>Correlation Matrix</a:t>
            </a:r>
            <a:endParaRPr lang="ru-RU" sz="1400" dirty="0"/>
          </a:p>
        </p:txBody>
      </p:sp>
      <p:pic>
        <p:nvPicPr>
          <p:cNvPr id="3" name="Picture 2">
            <a:extLst>
              <a:ext uri="{FF2B5EF4-FFF2-40B4-BE49-F238E27FC236}">
                <a16:creationId xmlns:a16="http://schemas.microsoft.com/office/drawing/2014/main" id="{B4346C9A-DBAB-0245-1B58-0F168DE72392}"/>
              </a:ext>
            </a:extLst>
          </p:cNvPr>
          <p:cNvPicPr>
            <a:picLocks noChangeAspect="1"/>
          </p:cNvPicPr>
          <p:nvPr/>
        </p:nvPicPr>
        <p:blipFill>
          <a:blip r:embed="rId2"/>
          <a:stretch>
            <a:fillRect/>
          </a:stretch>
        </p:blipFill>
        <p:spPr>
          <a:xfrm>
            <a:off x="758038" y="1080149"/>
            <a:ext cx="10675923" cy="4559739"/>
          </a:xfrm>
          <a:prstGeom prst="rect">
            <a:avLst/>
          </a:prstGeom>
        </p:spPr>
      </p:pic>
      <p:pic>
        <p:nvPicPr>
          <p:cNvPr id="9" name="Picture 8">
            <a:extLst>
              <a:ext uri="{FF2B5EF4-FFF2-40B4-BE49-F238E27FC236}">
                <a16:creationId xmlns:a16="http://schemas.microsoft.com/office/drawing/2014/main" id="{6962ED6E-6BA3-72D7-2CA2-E942546914B5}"/>
              </a:ext>
            </a:extLst>
          </p:cNvPr>
          <p:cNvPicPr>
            <a:picLocks noChangeAspect="1"/>
          </p:cNvPicPr>
          <p:nvPr/>
        </p:nvPicPr>
        <p:blipFill>
          <a:blip r:embed="rId3"/>
          <a:stretch>
            <a:fillRect/>
          </a:stretch>
        </p:blipFill>
        <p:spPr>
          <a:xfrm>
            <a:off x="1003300" y="5639888"/>
            <a:ext cx="10052050" cy="1149291"/>
          </a:xfrm>
          <a:prstGeom prst="rect">
            <a:avLst/>
          </a:prstGeom>
        </p:spPr>
      </p:pic>
    </p:spTree>
    <p:extLst>
      <p:ext uri="{BB962C8B-B14F-4D97-AF65-F5344CB8AC3E}">
        <p14:creationId xmlns:p14="http://schemas.microsoft.com/office/powerpoint/2010/main" val="53719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291152" y="549198"/>
            <a:ext cx="1878424" cy="377413"/>
          </a:xfrm>
          <a:prstGeom prst="rect">
            <a:avLst/>
          </a:prstGeom>
        </p:spPr>
        <p:txBody>
          <a:bodyPr/>
          <a:lstStyle/>
          <a:p>
            <a:pPr defTabSz="822960"/>
            <a:r>
              <a:rPr lang="en-GB" sz="1400" kern="1200" dirty="0">
                <a:solidFill>
                  <a:schemeClr val="tx1"/>
                </a:solidFill>
                <a:latin typeface="+mn-lt"/>
                <a:ea typeface="+mn-ea"/>
                <a:cs typeface="+mn-cs"/>
              </a:rPr>
              <a:t>Credit Risk Project</a:t>
            </a:r>
            <a:endParaRPr lang="ru-RU" sz="16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469179" y="549196"/>
            <a:ext cx="1878424" cy="370321"/>
          </a:xfrm>
          <a:prstGeom prst="rect">
            <a:avLst/>
          </a:prstGeom>
        </p:spPr>
        <p:txBody>
          <a:bodyPr/>
          <a:lstStyle/>
          <a:p>
            <a:pPr defTabSz="822960"/>
            <a:r>
              <a:rPr lang="en-GB" sz="1400" kern="1200" dirty="0">
                <a:solidFill>
                  <a:schemeClr val="tx1"/>
                </a:solidFill>
                <a:latin typeface="+mn-lt"/>
                <a:ea typeface="+mn-ea"/>
                <a:cs typeface="+mn-cs"/>
              </a:rPr>
              <a:t>Intro</a:t>
            </a:r>
            <a:endParaRPr lang="ru-RU" sz="16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244716" y="549197"/>
            <a:ext cx="1878424" cy="370321"/>
          </a:xfrm>
          <a:prstGeom prst="rect">
            <a:avLst/>
          </a:prstGeom>
        </p:spPr>
        <p:txBody>
          <a:bodyPr/>
          <a:lstStyle/>
          <a:p>
            <a:pPr defTabSz="822960"/>
            <a:r>
              <a:rPr lang="en-GB" sz="1400" kern="1200" dirty="0">
                <a:solidFill>
                  <a:schemeClr val="tx1"/>
                </a:solidFill>
                <a:latin typeface="+mn-lt"/>
                <a:ea typeface="+mn-ea"/>
                <a:cs typeface="+mn-cs"/>
              </a:rPr>
              <a:t>Correlation Matrix</a:t>
            </a:r>
            <a:endParaRPr lang="ru-RU" sz="1400" dirty="0"/>
          </a:p>
        </p:txBody>
      </p:sp>
      <p:pic>
        <p:nvPicPr>
          <p:cNvPr id="4" name="Picture 3">
            <a:extLst>
              <a:ext uri="{FF2B5EF4-FFF2-40B4-BE49-F238E27FC236}">
                <a16:creationId xmlns:a16="http://schemas.microsoft.com/office/drawing/2014/main" id="{D79D4495-6276-68F6-5C28-F7FC86813593}"/>
              </a:ext>
            </a:extLst>
          </p:cNvPr>
          <p:cNvPicPr>
            <a:picLocks noChangeAspect="1"/>
          </p:cNvPicPr>
          <p:nvPr/>
        </p:nvPicPr>
        <p:blipFill>
          <a:blip r:embed="rId2"/>
          <a:stretch>
            <a:fillRect/>
          </a:stretch>
        </p:blipFill>
        <p:spPr>
          <a:xfrm>
            <a:off x="1394454" y="1020879"/>
            <a:ext cx="9700525" cy="4495675"/>
          </a:xfrm>
          <a:prstGeom prst="rect">
            <a:avLst/>
          </a:prstGeom>
        </p:spPr>
      </p:pic>
      <p:pic>
        <p:nvPicPr>
          <p:cNvPr id="10" name="Picture 9">
            <a:extLst>
              <a:ext uri="{FF2B5EF4-FFF2-40B4-BE49-F238E27FC236}">
                <a16:creationId xmlns:a16="http://schemas.microsoft.com/office/drawing/2014/main" id="{29DF25C1-5622-772D-6EC7-17AD449A6A89}"/>
              </a:ext>
            </a:extLst>
          </p:cNvPr>
          <p:cNvPicPr>
            <a:picLocks noChangeAspect="1"/>
          </p:cNvPicPr>
          <p:nvPr/>
        </p:nvPicPr>
        <p:blipFill>
          <a:blip r:embed="rId3"/>
          <a:stretch>
            <a:fillRect/>
          </a:stretch>
        </p:blipFill>
        <p:spPr>
          <a:xfrm>
            <a:off x="1494394" y="5516554"/>
            <a:ext cx="9600585" cy="1137366"/>
          </a:xfrm>
          <a:prstGeom prst="rect">
            <a:avLst/>
          </a:prstGeom>
        </p:spPr>
      </p:pic>
    </p:spTree>
    <p:extLst>
      <p:ext uri="{BB962C8B-B14F-4D97-AF65-F5344CB8AC3E}">
        <p14:creationId xmlns:p14="http://schemas.microsoft.com/office/powerpoint/2010/main" val="424437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232582" y="545876"/>
            <a:ext cx="1877279" cy="377183"/>
          </a:xfrm>
          <a:prstGeom prst="rect">
            <a:avLst/>
          </a:prstGeom>
        </p:spPr>
        <p:txBody>
          <a:bodyPr/>
          <a:lstStyle/>
          <a:p>
            <a:pPr defTabSz="822960"/>
            <a:r>
              <a:rPr lang="en-GB" sz="1400" kern="1200" dirty="0">
                <a:solidFill>
                  <a:schemeClr val="tx1"/>
                </a:solidFill>
                <a:latin typeface="+mn-lt"/>
                <a:ea typeface="+mn-ea"/>
                <a:cs typeface="+mn-cs"/>
              </a:rPr>
              <a:t>Credit Risk Project</a:t>
            </a:r>
            <a:endParaRPr lang="ru-RU" sz="1600"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546136" y="543602"/>
            <a:ext cx="1877279" cy="370095"/>
          </a:xfrm>
          <a:prstGeom prst="rect">
            <a:avLst/>
          </a:prstGeom>
        </p:spPr>
        <p:txBody>
          <a:bodyPr/>
          <a:lstStyle/>
          <a:p>
            <a:pPr defTabSz="822960"/>
            <a:r>
              <a:rPr lang="en-GB" sz="1400" kern="1200" dirty="0">
                <a:solidFill>
                  <a:schemeClr val="tx1"/>
                </a:solidFill>
                <a:latin typeface="+mn-lt"/>
                <a:ea typeface="+mn-ea"/>
                <a:cs typeface="+mn-cs"/>
              </a:rPr>
              <a:t>Intro</a:t>
            </a:r>
            <a:endParaRPr lang="ru-RU" sz="14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369839" y="552964"/>
            <a:ext cx="1877279" cy="370095"/>
          </a:xfrm>
          <a:prstGeom prst="rect">
            <a:avLst/>
          </a:prstGeom>
        </p:spPr>
        <p:txBody>
          <a:bodyPr/>
          <a:lstStyle/>
          <a:p>
            <a:pPr defTabSz="822960"/>
            <a:r>
              <a:rPr lang="en-GB" sz="1400" kern="1200" dirty="0">
                <a:solidFill>
                  <a:schemeClr val="tx1"/>
                </a:solidFill>
                <a:latin typeface="+mn-lt"/>
                <a:ea typeface="+mn-ea"/>
                <a:cs typeface="+mn-cs"/>
              </a:rPr>
              <a:t>Null Values</a:t>
            </a:r>
            <a:endParaRPr lang="ru-RU" sz="1400" dirty="0"/>
          </a:p>
        </p:txBody>
      </p:sp>
      <p:pic>
        <p:nvPicPr>
          <p:cNvPr id="3" name="Picture 2" descr="A screenshot of a computer&#10;&#10;Description automatically generated">
            <a:extLst>
              <a:ext uri="{FF2B5EF4-FFF2-40B4-BE49-F238E27FC236}">
                <a16:creationId xmlns:a16="http://schemas.microsoft.com/office/drawing/2014/main" id="{695A6186-2006-E206-88C4-A70C9D95986C}"/>
              </a:ext>
            </a:extLst>
          </p:cNvPr>
          <p:cNvPicPr>
            <a:picLocks noChangeAspect="1"/>
          </p:cNvPicPr>
          <p:nvPr/>
        </p:nvPicPr>
        <p:blipFill>
          <a:blip r:embed="rId2"/>
          <a:stretch>
            <a:fillRect/>
          </a:stretch>
        </p:blipFill>
        <p:spPr>
          <a:xfrm>
            <a:off x="118753" y="941782"/>
            <a:ext cx="4631929" cy="5839938"/>
          </a:xfrm>
          <a:prstGeom prst="rect">
            <a:avLst/>
          </a:prstGeom>
        </p:spPr>
      </p:pic>
      <p:pic>
        <p:nvPicPr>
          <p:cNvPr id="4" name="Picture 3">
            <a:extLst>
              <a:ext uri="{FF2B5EF4-FFF2-40B4-BE49-F238E27FC236}">
                <a16:creationId xmlns:a16="http://schemas.microsoft.com/office/drawing/2014/main" id="{1662BA03-146B-0F2F-FF14-1C908E19B5C0}"/>
              </a:ext>
            </a:extLst>
          </p:cNvPr>
          <p:cNvPicPr>
            <a:picLocks noChangeAspect="1"/>
          </p:cNvPicPr>
          <p:nvPr/>
        </p:nvPicPr>
        <p:blipFill rotWithShape="1">
          <a:blip r:embed="rId3"/>
          <a:srcRect l="4880"/>
          <a:stretch/>
        </p:blipFill>
        <p:spPr>
          <a:xfrm>
            <a:off x="4750682" y="932421"/>
            <a:ext cx="7117664" cy="1588809"/>
          </a:xfrm>
          <a:prstGeom prst="rect">
            <a:avLst/>
          </a:prstGeom>
        </p:spPr>
      </p:pic>
      <p:pic>
        <p:nvPicPr>
          <p:cNvPr id="9" name="Picture 8">
            <a:extLst>
              <a:ext uri="{FF2B5EF4-FFF2-40B4-BE49-F238E27FC236}">
                <a16:creationId xmlns:a16="http://schemas.microsoft.com/office/drawing/2014/main" id="{3BCFDD32-152E-245C-0B43-465659E48218}"/>
              </a:ext>
            </a:extLst>
          </p:cNvPr>
          <p:cNvPicPr>
            <a:picLocks noChangeAspect="1"/>
          </p:cNvPicPr>
          <p:nvPr/>
        </p:nvPicPr>
        <p:blipFill rotWithShape="1">
          <a:blip r:embed="rId4"/>
          <a:srcRect b="2327"/>
          <a:stretch/>
        </p:blipFill>
        <p:spPr>
          <a:xfrm>
            <a:off x="4750683" y="2539953"/>
            <a:ext cx="7211932" cy="4241767"/>
          </a:xfrm>
          <a:prstGeom prst="rect">
            <a:avLst/>
          </a:prstGeom>
        </p:spPr>
      </p:pic>
    </p:spTree>
    <p:extLst>
      <p:ext uri="{BB962C8B-B14F-4D97-AF65-F5344CB8AC3E}">
        <p14:creationId xmlns:p14="http://schemas.microsoft.com/office/powerpoint/2010/main" val="3084195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C612FDF3-830C-8745-A254-C8DF29B6C387}"/>
              </a:ext>
            </a:extLst>
          </p:cNvPr>
          <p:cNvSpPr>
            <a:spLocks/>
          </p:cNvSpPr>
          <p:nvPr/>
        </p:nvSpPr>
        <p:spPr>
          <a:xfrm>
            <a:off x="1371490" y="591648"/>
            <a:ext cx="1775059" cy="356645"/>
          </a:xfrm>
          <a:prstGeom prst="rect">
            <a:avLst/>
          </a:prstGeom>
        </p:spPr>
        <p:txBody>
          <a:bodyPr/>
          <a:lstStyle/>
          <a:p>
            <a:pPr defTabSz="773582"/>
            <a:r>
              <a:rPr lang="en-GB" sz="1400" kern="1200" dirty="0">
                <a:solidFill>
                  <a:schemeClr val="tx1"/>
                </a:solidFill>
                <a:latin typeface="+mn-lt"/>
                <a:ea typeface="+mn-ea"/>
                <a:cs typeface="+mn-cs"/>
              </a:rPr>
              <a:t>Credit Risk Project</a:t>
            </a:r>
            <a:endParaRPr lang="ru-RU" dirty="0"/>
          </a:p>
        </p:txBody>
      </p:sp>
      <p:sp>
        <p:nvSpPr>
          <p:cNvPr id="6" name="Текст 5">
            <a:extLst>
              <a:ext uri="{FF2B5EF4-FFF2-40B4-BE49-F238E27FC236}">
                <a16:creationId xmlns:a16="http://schemas.microsoft.com/office/drawing/2014/main" id="{40682799-9A38-414D-BD10-45C11B66347C}"/>
              </a:ext>
            </a:extLst>
          </p:cNvPr>
          <p:cNvSpPr>
            <a:spLocks/>
          </p:cNvSpPr>
          <p:nvPr/>
        </p:nvSpPr>
        <p:spPr>
          <a:xfrm>
            <a:off x="3517207" y="594998"/>
            <a:ext cx="1775059" cy="349943"/>
          </a:xfrm>
          <a:prstGeom prst="rect">
            <a:avLst/>
          </a:prstGeom>
        </p:spPr>
        <p:txBody>
          <a:bodyPr/>
          <a:lstStyle/>
          <a:p>
            <a:pPr defTabSz="773582"/>
            <a:r>
              <a:rPr lang="en-GB" sz="1400" kern="1200" dirty="0">
                <a:solidFill>
                  <a:schemeClr val="tx1"/>
                </a:solidFill>
                <a:latin typeface="+mn-lt"/>
                <a:ea typeface="+mn-ea"/>
                <a:cs typeface="+mn-cs"/>
              </a:rPr>
              <a:t>Intro</a:t>
            </a:r>
            <a:endParaRPr lang="ru-RU" sz="1400" dirty="0"/>
          </a:p>
        </p:txBody>
      </p:sp>
      <p:sp>
        <p:nvSpPr>
          <p:cNvPr id="7" name="Текст 6">
            <a:extLst>
              <a:ext uri="{FF2B5EF4-FFF2-40B4-BE49-F238E27FC236}">
                <a16:creationId xmlns:a16="http://schemas.microsoft.com/office/drawing/2014/main" id="{35F411B5-8431-CE4A-BEA6-775367101901}"/>
              </a:ext>
            </a:extLst>
          </p:cNvPr>
          <p:cNvSpPr>
            <a:spLocks/>
          </p:cNvSpPr>
          <p:nvPr/>
        </p:nvSpPr>
        <p:spPr>
          <a:xfrm>
            <a:off x="6361821" y="594998"/>
            <a:ext cx="2998995" cy="349943"/>
          </a:xfrm>
          <a:prstGeom prst="rect">
            <a:avLst/>
          </a:prstGeom>
        </p:spPr>
        <p:txBody>
          <a:bodyPr/>
          <a:lstStyle/>
          <a:p>
            <a:pPr defTabSz="773582"/>
            <a:r>
              <a:rPr lang="en-GB" sz="1400" kern="1200" dirty="0">
                <a:solidFill>
                  <a:schemeClr val="tx1"/>
                </a:solidFill>
                <a:latin typeface="+mn-lt"/>
                <a:ea typeface="+mn-ea"/>
                <a:cs typeface="+mn-cs"/>
              </a:rPr>
              <a:t>Categorical Variables</a:t>
            </a:r>
            <a:endParaRPr lang="ru-RU" sz="1600" dirty="0"/>
          </a:p>
        </p:txBody>
      </p:sp>
      <p:pic>
        <p:nvPicPr>
          <p:cNvPr id="8" name="Picture 7" descr="A screenshot of a computer program&#10;&#10;Description automatically generated">
            <a:extLst>
              <a:ext uri="{FF2B5EF4-FFF2-40B4-BE49-F238E27FC236}">
                <a16:creationId xmlns:a16="http://schemas.microsoft.com/office/drawing/2014/main" id="{DF354C45-25AD-67B0-045C-923D717C1236}"/>
              </a:ext>
            </a:extLst>
          </p:cNvPr>
          <p:cNvPicPr>
            <a:picLocks noChangeAspect="1"/>
          </p:cNvPicPr>
          <p:nvPr/>
        </p:nvPicPr>
        <p:blipFill rotWithShape="1">
          <a:blip r:embed="rId2"/>
          <a:srcRect t="14271"/>
          <a:stretch/>
        </p:blipFill>
        <p:spPr>
          <a:xfrm>
            <a:off x="246347" y="4919620"/>
            <a:ext cx="3854313" cy="1938380"/>
          </a:xfrm>
          <a:prstGeom prst="rect">
            <a:avLst/>
          </a:prstGeom>
        </p:spPr>
      </p:pic>
      <p:pic>
        <p:nvPicPr>
          <p:cNvPr id="11" name="Picture 10" descr="A white sheet with black text&#10;&#10;Description automatically generated">
            <a:extLst>
              <a:ext uri="{FF2B5EF4-FFF2-40B4-BE49-F238E27FC236}">
                <a16:creationId xmlns:a16="http://schemas.microsoft.com/office/drawing/2014/main" id="{22A4F62F-6DB6-263A-52E5-4CD075715BA6}"/>
              </a:ext>
            </a:extLst>
          </p:cNvPr>
          <p:cNvPicPr>
            <a:picLocks noChangeAspect="1"/>
          </p:cNvPicPr>
          <p:nvPr/>
        </p:nvPicPr>
        <p:blipFill>
          <a:blip r:embed="rId3"/>
          <a:stretch>
            <a:fillRect/>
          </a:stretch>
        </p:blipFill>
        <p:spPr>
          <a:xfrm>
            <a:off x="0" y="1092960"/>
            <a:ext cx="6105674" cy="3740512"/>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37076CEA-3B28-A27E-CD38-A510F39C9B64}"/>
              </a:ext>
            </a:extLst>
          </p:cNvPr>
          <p:cNvPicPr>
            <a:picLocks noChangeAspect="1"/>
          </p:cNvPicPr>
          <p:nvPr/>
        </p:nvPicPr>
        <p:blipFill rotWithShape="1">
          <a:blip r:embed="rId4"/>
          <a:srcRect b="21968"/>
          <a:stretch/>
        </p:blipFill>
        <p:spPr>
          <a:xfrm>
            <a:off x="6069267" y="1092960"/>
            <a:ext cx="5780226" cy="3869634"/>
          </a:xfrm>
          <a:prstGeom prst="rect">
            <a:avLst/>
          </a:prstGeom>
        </p:spPr>
      </p:pic>
      <p:pic>
        <p:nvPicPr>
          <p:cNvPr id="15" name="Picture 14">
            <a:extLst>
              <a:ext uri="{FF2B5EF4-FFF2-40B4-BE49-F238E27FC236}">
                <a16:creationId xmlns:a16="http://schemas.microsoft.com/office/drawing/2014/main" id="{964AD12B-76CC-BF3B-542D-A6B496C2B877}"/>
              </a:ext>
            </a:extLst>
          </p:cNvPr>
          <p:cNvPicPr>
            <a:picLocks noChangeAspect="1"/>
          </p:cNvPicPr>
          <p:nvPr/>
        </p:nvPicPr>
        <p:blipFill>
          <a:blip r:embed="rId5"/>
          <a:stretch>
            <a:fillRect/>
          </a:stretch>
        </p:blipFill>
        <p:spPr>
          <a:xfrm>
            <a:off x="4751593" y="5156461"/>
            <a:ext cx="7097900" cy="1529835"/>
          </a:xfrm>
          <a:prstGeom prst="rect">
            <a:avLst/>
          </a:prstGeom>
        </p:spPr>
      </p:pic>
    </p:spTree>
    <p:extLst>
      <p:ext uri="{BB962C8B-B14F-4D97-AF65-F5344CB8AC3E}">
        <p14:creationId xmlns:p14="http://schemas.microsoft.com/office/powerpoint/2010/main" val="827205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124</TotalTime>
  <Words>475</Words>
  <Application>Microsoft Office PowerPoint</Application>
  <PresentationFormat>Widescreen</PresentationFormat>
  <Paragraphs>82</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Cambria Math</vt:lpstr>
      <vt:lpstr>HSE Sans</vt:lpstr>
      <vt:lpstr>Times New Roman</vt:lpstr>
      <vt:lpstr>Office Theme</vt:lpstr>
      <vt:lpstr>Credit Risk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Risk Project</dc:title>
  <dc:creator>Aleksandr Egoshin</dc:creator>
  <cp:lastModifiedBy>Aleksandr Egoshin</cp:lastModifiedBy>
  <cp:revision>34</cp:revision>
  <dcterms:created xsi:type="dcterms:W3CDTF">2023-12-17T06:35:20Z</dcterms:created>
  <dcterms:modified xsi:type="dcterms:W3CDTF">2023-12-17T09:36:18Z</dcterms:modified>
</cp:coreProperties>
</file>